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15"/>
  </p:notesMasterIdLst>
  <p:sldIdLst>
    <p:sldId id="258" r:id="rId2"/>
    <p:sldId id="259" r:id="rId3"/>
    <p:sldId id="261" r:id="rId4"/>
    <p:sldId id="506" r:id="rId5"/>
    <p:sldId id="498" r:id="rId6"/>
    <p:sldId id="499" r:id="rId7"/>
    <p:sldId id="500" r:id="rId8"/>
    <p:sldId id="501" r:id="rId9"/>
    <p:sldId id="502" r:id="rId10"/>
    <p:sldId id="503" r:id="rId11"/>
    <p:sldId id="504" r:id="rId12"/>
    <p:sldId id="505" r:id="rId13"/>
    <p:sldId id="284"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C048DFA-E6F9-9F4F-9DB1-604C8E7A1C1F}">
          <p14:sldIdLst>
            <p14:sldId id="258"/>
            <p14:sldId id="259"/>
            <p14:sldId id="261"/>
            <p14:sldId id="506"/>
            <p14:sldId id="498"/>
            <p14:sldId id="499"/>
            <p14:sldId id="500"/>
            <p14:sldId id="501"/>
            <p14:sldId id="502"/>
            <p14:sldId id="503"/>
            <p14:sldId id="504"/>
            <p14:sldId id="505"/>
            <p14:sldId id="28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75" autoAdjust="0"/>
    <p:restoredTop sz="82253" autoAdjust="0"/>
  </p:normalViewPr>
  <p:slideViewPr>
    <p:cSldViewPr snapToGrid="0" snapToObjects="1">
      <p:cViewPr varScale="1">
        <p:scale>
          <a:sx n="91" d="100"/>
          <a:sy n="91" d="100"/>
        </p:scale>
        <p:origin x="2112" y="17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204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jp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A3E57C-7A75-4E1B-9C9D-A97DC44D4172}" type="datetimeFigureOut">
              <a:rPr lang="en-GB" smtClean="0"/>
              <a:t>19/01/2024</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93E0B1-0C21-4B1F-9036-D8F2F0729156}" type="slidenum">
              <a:rPr lang="en-GB" smtClean="0"/>
              <a:t>‹#›</a:t>
            </a:fld>
            <a:endParaRPr lang="en-GB"/>
          </a:p>
        </p:txBody>
      </p:sp>
    </p:spTree>
    <p:extLst>
      <p:ext uri="{BB962C8B-B14F-4D97-AF65-F5344CB8AC3E}">
        <p14:creationId xmlns:p14="http://schemas.microsoft.com/office/powerpoint/2010/main" val="918347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6F46960-5967-5840-B330-2ECD3C492CCD}"/>
              </a:ext>
            </a:extLst>
          </p:cNvPr>
          <p:cNvPicPr>
            <a:picLocks noChangeAspect="1"/>
          </p:cNvPicPr>
          <p:nvPr userDrawn="1"/>
        </p:nvPicPr>
        <p:blipFill>
          <a:blip r:embed="rId2"/>
          <a:stretch>
            <a:fillRect/>
          </a:stretch>
        </p:blipFill>
        <p:spPr>
          <a:xfrm>
            <a:off x="0" y="1608"/>
            <a:ext cx="9142570" cy="6856392"/>
          </a:xfrm>
          <a:prstGeom prst="rect">
            <a:avLst/>
          </a:prstGeom>
        </p:spPr>
      </p:pic>
    </p:spTree>
    <p:extLst>
      <p:ext uri="{BB962C8B-B14F-4D97-AF65-F5344CB8AC3E}">
        <p14:creationId xmlns:p14="http://schemas.microsoft.com/office/powerpoint/2010/main" val="3856059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75DD430-9727-C844-A598-26063C75DEDD}"/>
              </a:ext>
            </a:extLst>
          </p:cNvPr>
          <p:cNvPicPr>
            <a:picLocks noChangeAspect="1"/>
          </p:cNvPicPr>
          <p:nvPr userDrawn="1"/>
        </p:nvPicPr>
        <p:blipFill>
          <a:blip r:embed="rId2"/>
          <a:stretch>
            <a:fillRect/>
          </a:stretch>
        </p:blipFill>
        <p:spPr>
          <a:xfrm>
            <a:off x="1430" y="1609"/>
            <a:ext cx="9142570" cy="6856391"/>
          </a:xfrm>
          <a:prstGeom prst="rect">
            <a:avLst/>
          </a:prstGeom>
        </p:spPr>
      </p:pic>
    </p:spTree>
    <p:extLst>
      <p:ext uri="{BB962C8B-B14F-4D97-AF65-F5344CB8AC3E}">
        <p14:creationId xmlns:p14="http://schemas.microsoft.com/office/powerpoint/2010/main" val="201850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4E27B-905F-8D4A-843C-3474D8580484}"/>
              </a:ext>
            </a:extLst>
          </p:cNvPr>
          <p:cNvSpPr>
            <a:spLocks noGrp="1"/>
          </p:cNvSpPr>
          <p:nvPr>
            <p:ph type="title"/>
          </p:nvPr>
        </p:nvSpPr>
        <p:spPr>
          <a:xfrm>
            <a:off x="628650" y="365125"/>
            <a:ext cx="7886700" cy="1325563"/>
          </a:xfrm>
          <a:prstGeom prst="rect">
            <a:avLst/>
          </a:prstGeom>
        </p:spPr>
        <p:txBody>
          <a:bodyPr/>
          <a:lstStyle/>
          <a:p>
            <a:r>
              <a:rPr lang="en-US"/>
              <a:t>Click to edit Master title style</a:t>
            </a:r>
          </a:p>
        </p:txBody>
      </p:sp>
      <p:pic>
        <p:nvPicPr>
          <p:cNvPr id="3" name="Picture 2">
            <a:extLst>
              <a:ext uri="{FF2B5EF4-FFF2-40B4-BE49-F238E27FC236}">
                <a16:creationId xmlns:a16="http://schemas.microsoft.com/office/drawing/2014/main" id="{256C56AE-3A23-1C42-844F-6CF0A6D9248F}"/>
              </a:ext>
            </a:extLst>
          </p:cNvPr>
          <p:cNvPicPr>
            <a:picLocks noChangeAspect="1"/>
          </p:cNvPicPr>
          <p:nvPr userDrawn="1"/>
        </p:nvPicPr>
        <p:blipFill>
          <a:blip r:embed="rId2"/>
          <a:stretch>
            <a:fillRect/>
          </a:stretch>
        </p:blipFill>
        <p:spPr>
          <a:xfrm>
            <a:off x="1430" y="1609"/>
            <a:ext cx="9142570" cy="6856391"/>
          </a:xfrm>
          <a:prstGeom prst="rect">
            <a:avLst/>
          </a:prstGeom>
        </p:spPr>
      </p:pic>
      <p:sp>
        <p:nvSpPr>
          <p:cNvPr id="4" name="Title Placeholder 1">
            <a:extLst>
              <a:ext uri="{FF2B5EF4-FFF2-40B4-BE49-F238E27FC236}">
                <a16:creationId xmlns:a16="http://schemas.microsoft.com/office/drawing/2014/main" id="{04403AFC-BAD3-6842-84A1-706291FF1B09}"/>
              </a:ext>
            </a:extLst>
          </p:cNvPr>
          <p:cNvSpPr txBox="1">
            <a:spLocks/>
          </p:cNvSpPr>
          <p:nvPr userDrawn="1"/>
        </p:nvSpPr>
        <p:spPr>
          <a:xfrm>
            <a:off x="515438" y="817971"/>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Click to edit Master title style</a:t>
            </a:r>
          </a:p>
        </p:txBody>
      </p:sp>
      <p:sp>
        <p:nvSpPr>
          <p:cNvPr id="5" name="Text Placeholder 2">
            <a:extLst>
              <a:ext uri="{FF2B5EF4-FFF2-40B4-BE49-F238E27FC236}">
                <a16:creationId xmlns:a16="http://schemas.microsoft.com/office/drawing/2014/main" id="{88E6AF9C-A5C0-3B4D-AE1C-1AB44F07258F}"/>
              </a:ext>
            </a:extLst>
          </p:cNvPr>
          <p:cNvSpPr>
            <a:spLocks noGrp="1"/>
          </p:cNvSpPr>
          <p:nvPr>
            <p:ph idx="1"/>
          </p:nvPr>
        </p:nvSpPr>
        <p:spPr>
          <a:xfrm>
            <a:off x="628650" y="1924413"/>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9990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E49F9821-70B3-4328-A350-80CCB20B9BC6}" type="datetimeFigureOut">
              <a:rPr lang="en-US" smtClean="0"/>
              <a:pPr/>
              <a:t>1/19/24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811D78-A4CE-4E8D-8E38-CF9315FA1603}" type="slidenum">
              <a:rPr lang="en-US" smtClean="0"/>
              <a:pPr/>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extLst>
      <p:ext uri="{BB962C8B-B14F-4D97-AF65-F5344CB8AC3E}">
        <p14:creationId xmlns:p14="http://schemas.microsoft.com/office/powerpoint/2010/main" val="718844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4">
            <a:extLst>
              <a:ext uri="{FF2B5EF4-FFF2-40B4-BE49-F238E27FC236}">
                <a16:creationId xmlns:a16="http://schemas.microsoft.com/office/drawing/2014/main" id="{442E2965-B75C-DEB4-7D32-17FA582F54F1}"/>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C8F745B4-25BB-E73F-BDDE-EAD45F9B3A8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ECD87FDD-C385-EDB2-F52A-4D5B201B14BF}"/>
              </a:ext>
            </a:extLst>
          </p:cNvPr>
          <p:cNvSpPr>
            <a:spLocks noGrp="1" noChangeArrowheads="1"/>
          </p:cNvSpPr>
          <p:nvPr>
            <p:ph type="sldNum" sz="quarter" idx="12"/>
          </p:nvPr>
        </p:nvSpPr>
        <p:spPr>
          <a:ln/>
        </p:spPr>
        <p:txBody>
          <a:bodyPr/>
          <a:lstStyle>
            <a:lvl1pPr>
              <a:defRPr/>
            </a:lvl1pPr>
          </a:lstStyle>
          <a:p>
            <a:fld id="{DF35FA02-3CF5-E143-B23D-405388B8D993}" type="slidenum">
              <a:rPr lang="en-US" altLang="en-US"/>
              <a:pPr/>
              <a:t>‹#›</a:t>
            </a:fld>
            <a:endParaRPr lang="en-US" altLang="en-US"/>
          </a:p>
        </p:txBody>
      </p:sp>
    </p:spTree>
    <p:extLst>
      <p:ext uri="{BB962C8B-B14F-4D97-AF65-F5344CB8AC3E}">
        <p14:creationId xmlns:p14="http://schemas.microsoft.com/office/powerpoint/2010/main" val="2406883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11"/>
        <p:cNvGrpSpPr/>
        <p:nvPr/>
      </p:nvGrpSpPr>
      <p:grpSpPr>
        <a:xfrm>
          <a:off x="0" y="0"/>
          <a:ext cx="0" cy="0"/>
          <a:chOff x="0" y="0"/>
          <a:chExt cx="0" cy="0"/>
        </a:xfrm>
      </p:grpSpPr>
      <p:sp>
        <p:nvSpPr>
          <p:cNvPr id="12" name="Google Shape;12;p3"/>
          <p:cNvSpPr txBox="1">
            <a:spLocks noGrp="1"/>
          </p:cNvSpPr>
          <p:nvPr>
            <p:ph type="body" idx="1"/>
          </p:nvPr>
        </p:nvSpPr>
        <p:spPr>
          <a:xfrm>
            <a:off x="615137" y="1045411"/>
            <a:ext cx="7758113" cy="246221"/>
          </a:xfrm>
          <a:prstGeom prst="rect">
            <a:avLst/>
          </a:prstGeom>
          <a:noFill/>
          <a:ln>
            <a:noFill/>
          </a:ln>
        </p:spPr>
        <p:txBody>
          <a:bodyPr spcFirstLastPara="1" wrap="square" lIns="0" tIns="0" rIns="0" bIns="0" anchor="t" anchorCtr="0"/>
          <a:lstStyle>
            <a:lvl1pPr marL="171446" marR="0" lvl="0" indent="-85723" algn="l" rtl="0">
              <a:lnSpc>
                <a:spcPct val="100000"/>
              </a:lnSpc>
              <a:spcBef>
                <a:spcPts val="0"/>
              </a:spcBef>
              <a:spcAft>
                <a:spcPts val="0"/>
              </a:spcAft>
              <a:buClr>
                <a:schemeClr val="dk2"/>
              </a:buClr>
              <a:buSzPts val="3200"/>
              <a:buFont typeface="Arial"/>
              <a:buNone/>
              <a:defRPr sz="1350" b="0" i="0" u="none" strike="noStrike" cap="none">
                <a:solidFill>
                  <a:schemeClr val="dk2"/>
                </a:solidFill>
                <a:latin typeface="Montserrat Medium" panose="00000600000000000000" pitchFamily="50" charset="0"/>
                <a:ea typeface="Montserrat Medium" panose="00000600000000000000" pitchFamily="50" charset="0"/>
                <a:cs typeface="Montserrat Medium" panose="00000600000000000000" pitchFamily="50" charset="0"/>
                <a:sym typeface="Lato Light"/>
              </a:defRPr>
            </a:lvl1pPr>
            <a:lvl2pPr marL="342892" marR="0" lvl="1" indent="-85723" algn="l" rtl="0">
              <a:lnSpc>
                <a:spcPct val="90000"/>
              </a:lnSpc>
              <a:spcBef>
                <a:spcPts val="375"/>
              </a:spcBef>
              <a:spcAft>
                <a:spcPts val="0"/>
              </a:spcAft>
              <a:buClr>
                <a:schemeClr val="dk1"/>
              </a:buClr>
              <a:buSzPts val="2400"/>
              <a:buFont typeface="Arial"/>
              <a:buNone/>
              <a:defRPr sz="900" b="0" i="0" u="none" strike="noStrike" cap="none">
                <a:solidFill>
                  <a:schemeClr val="dk1"/>
                </a:solidFill>
                <a:latin typeface="Lato"/>
                <a:ea typeface="Lato"/>
                <a:cs typeface="Lato"/>
                <a:sym typeface="Lato"/>
              </a:defRPr>
            </a:lvl2pPr>
            <a:lvl3pPr marL="514337" marR="0" lvl="2" indent="-85723" algn="l" rtl="0">
              <a:lnSpc>
                <a:spcPct val="90000"/>
              </a:lnSpc>
              <a:spcBef>
                <a:spcPts val="375"/>
              </a:spcBef>
              <a:spcAft>
                <a:spcPts val="0"/>
              </a:spcAft>
              <a:buClr>
                <a:schemeClr val="dk1"/>
              </a:buClr>
              <a:buSzPts val="2400"/>
              <a:buFont typeface="Arial"/>
              <a:buNone/>
              <a:defRPr sz="900" b="0" i="0" u="none" strike="noStrike" cap="none">
                <a:solidFill>
                  <a:schemeClr val="dk1"/>
                </a:solidFill>
                <a:latin typeface="Lato"/>
                <a:ea typeface="Lato"/>
                <a:cs typeface="Lato"/>
                <a:sym typeface="Lato"/>
              </a:defRPr>
            </a:lvl3pPr>
            <a:lvl4pPr marL="685783" marR="0" lvl="3" indent="-85723" algn="l" rtl="0">
              <a:lnSpc>
                <a:spcPct val="90000"/>
              </a:lnSpc>
              <a:spcBef>
                <a:spcPts val="375"/>
              </a:spcBef>
              <a:spcAft>
                <a:spcPts val="0"/>
              </a:spcAft>
              <a:buClr>
                <a:schemeClr val="dk1"/>
              </a:buClr>
              <a:buSzPts val="2400"/>
              <a:buFont typeface="Arial"/>
              <a:buNone/>
              <a:defRPr sz="900" b="0" i="0" u="none" strike="noStrike" cap="none">
                <a:solidFill>
                  <a:schemeClr val="dk1"/>
                </a:solidFill>
                <a:latin typeface="Lato"/>
                <a:ea typeface="Lato"/>
                <a:cs typeface="Lato"/>
                <a:sym typeface="Lato"/>
              </a:defRPr>
            </a:lvl4pPr>
            <a:lvl5pPr marL="857228" marR="0" lvl="4" indent="-85723" algn="l" rtl="0">
              <a:lnSpc>
                <a:spcPct val="90000"/>
              </a:lnSpc>
              <a:spcBef>
                <a:spcPts val="375"/>
              </a:spcBef>
              <a:spcAft>
                <a:spcPts val="0"/>
              </a:spcAft>
              <a:buClr>
                <a:schemeClr val="dk1"/>
              </a:buClr>
              <a:buSzPts val="2400"/>
              <a:buFont typeface="Arial"/>
              <a:buNone/>
              <a:defRPr sz="900" b="0" i="0" u="none" strike="noStrike" cap="none">
                <a:solidFill>
                  <a:schemeClr val="dk1"/>
                </a:solidFill>
                <a:latin typeface="Lato"/>
                <a:ea typeface="Lato"/>
                <a:cs typeface="Lato"/>
                <a:sym typeface="Lato"/>
              </a:defRPr>
            </a:lvl5pPr>
            <a:lvl6pPr marL="1028675" marR="0" lvl="5" indent="-171446"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Calibri"/>
                <a:ea typeface="Calibri"/>
                <a:cs typeface="Calibri"/>
                <a:sym typeface="Calibri"/>
              </a:defRPr>
            </a:lvl6pPr>
            <a:lvl7pPr marL="1200120" marR="0" lvl="6" indent="-171446"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Calibri"/>
                <a:ea typeface="Calibri"/>
                <a:cs typeface="Calibri"/>
                <a:sym typeface="Calibri"/>
              </a:defRPr>
            </a:lvl7pPr>
            <a:lvl8pPr marL="1371566" marR="0" lvl="7" indent="-171446"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Calibri"/>
                <a:ea typeface="Calibri"/>
                <a:cs typeface="Calibri"/>
                <a:sym typeface="Calibri"/>
              </a:defRPr>
            </a:lvl8pPr>
            <a:lvl9pPr marL="1543012" marR="0" lvl="8" indent="-171446"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Calibri"/>
                <a:ea typeface="Calibri"/>
                <a:cs typeface="Calibri"/>
                <a:sym typeface="Calibri"/>
              </a:defRPr>
            </a:lvl9pPr>
          </a:lstStyle>
          <a:p>
            <a:endParaRPr dirty="0"/>
          </a:p>
        </p:txBody>
      </p:sp>
      <p:sp>
        <p:nvSpPr>
          <p:cNvPr id="14" name="Google Shape;14;p3"/>
          <p:cNvSpPr txBox="1">
            <a:spLocks noGrp="1"/>
          </p:cNvSpPr>
          <p:nvPr>
            <p:ph type="title"/>
          </p:nvPr>
        </p:nvSpPr>
        <p:spPr>
          <a:xfrm>
            <a:off x="615137" y="361951"/>
            <a:ext cx="7758113" cy="677108"/>
          </a:xfrm>
          <a:prstGeom prst="rect">
            <a:avLst/>
          </a:prstGeom>
          <a:noFill/>
          <a:ln>
            <a:noFill/>
          </a:ln>
        </p:spPr>
        <p:txBody>
          <a:bodyPr spcFirstLastPara="1" wrap="square" lIns="0" tIns="0" rIns="0" bIns="0" anchor="t" anchorCtr="0"/>
          <a:lstStyle>
            <a:lvl1pPr marR="0" lvl="0" algn="l" rtl="0">
              <a:lnSpc>
                <a:spcPct val="100000"/>
              </a:lnSpc>
              <a:spcBef>
                <a:spcPts val="0"/>
              </a:spcBef>
              <a:spcAft>
                <a:spcPts val="0"/>
              </a:spcAft>
              <a:buClr>
                <a:schemeClr val="dk2"/>
              </a:buClr>
              <a:buSzPts val="8800"/>
              <a:buFont typeface="Lato"/>
              <a:buNone/>
              <a:defRPr sz="3300" b="1" i="0" u="none" strike="noStrike" cap="none">
                <a:solidFill>
                  <a:schemeClr val="dk2"/>
                </a:solidFill>
                <a:latin typeface="Montserrat" panose="02000505000000020004" pitchFamily="2" charset="0"/>
                <a:ea typeface="Montserrat" panose="02000505000000020004" pitchFamily="2" charset="0"/>
                <a:cs typeface="Montserrat" panose="02000505000000020004" pitchFamily="2" charset="0"/>
                <a:sym typeface="Lato"/>
              </a:defRPr>
            </a:lvl1pPr>
            <a:lvl2pPr lvl="1">
              <a:spcBef>
                <a:spcPts val="0"/>
              </a:spcBef>
              <a:spcAft>
                <a:spcPts val="0"/>
              </a:spcAft>
              <a:buSzPts val="1400"/>
              <a:buNone/>
              <a:defRPr sz="675"/>
            </a:lvl2pPr>
            <a:lvl3pPr lvl="2">
              <a:spcBef>
                <a:spcPts val="0"/>
              </a:spcBef>
              <a:spcAft>
                <a:spcPts val="0"/>
              </a:spcAft>
              <a:buSzPts val="1400"/>
              <a:buNone/>
              <a:defRPr sz="675"/>
            </a:lvl3pPr>
            <a:lvl4pPr lvl="3">
              <a:spcBef>
                <a:spcPts val="0"/>
              </a:spcBef>
              <a:spcAft>
                <a:spcPts val="0"/>
              </a:spcAft>
              <a:buSzPts val="1400"/>
              <a:buNone/>
              <a:defRPr sz="675"/>
            </a:lvl4pPr>
            <a:lvl5pPr lvl="4">
              <a:spcBef>
                <a:spcPts val="0"/>
              </a:spcBef>
              <a:spcAft>
                <a:spcPts val="0"/>
              </a:spcAft>
              <a:buSzPts val="1400"/>
              <a:buNone/>
              <a:defRPr sz="675"/>
            </a:lvl5pPr>
            <a:lvl6pPr lvl="5">
              <a:spcBef>
                <a:spcPts val="0"/>
              </a:spcBef>
              <a:spcAft>
                <a:spcPts val="0"/>
              </a:spcAft>
              <a:buSzPts val="1400"/>
              <a:buNone/>
              <a:defRPr sz="675"/>
            </a:lvl6pPr>
            <a:lvl7pPr lvl="6">
              <a:spcBef>
                <a:spcPts val="0"/>
              </a:spcBef>
              <a:spcAft>
                <a:spcPts val="0"/>
              </a:spcAft>
              <a:buSzPts val="1400"/>
              <a:buNone/>
              <a:defRPr sz="675"/>
            </a:lvl7pPr>
            <a:lvl8pPr lvl="7">
              <a:spcBef>
                <a:spcPts val="0"/>
              </a:spcBef>
              <a:spcAft>
                <a:spcPts val="0"/>
              </a:spcAft>
              <a:buSzPts val="1400"/>
              <a:buNone/>
              <a:defRPr sz="675"/>
            </a:lvl8pPr>
            <a:lvl9pPr lvl="8">
              <a:spcBef>
                <a:spcPts val="0"/>
              </a:spcBef>
              <a:spcAft>
                <a:spcPts val="0"/>
              </a:spcAft>
              <a:buSzPts val="1400"/>
              <a:buNone/>
              <a:defRPr sz="675"/>
            </a:lvl9pPr>
          </a:lstStyle>
          <a:p>
            <a:endParaRPr dirty="0"/>
          </a:p>
        </p:txBody>
      </p:sp>
      <p:cxnSp>
        <p:nvCxnSpPr>
          <p:cNvPr id="15" name="Google Shape;15;p3"/>
          <p:cNvCxnSpPr/>
          <p:nvPr/>
        </p:nvCxnSpPr>
        <p:spPr>
          <a:xfrm>
            <a:off x="503930" y="457204"/>
            <a:ext cx="0" cy="809807"/>
          </a:xfrm>
          <a:prstGeom prst="straightConnector1">
            <a:avLst/>
          </a:prstGeom>
          <a:noFill/>
          <a:ln w="88900" cap="flat" cmpd="sng">
            <a:solidFill>
              <a:schemeClr val="accent2"/>
            </a:solidFill>
            <a:prstDash val="solid"/>
            <a:miter lim="800000"/>
            <a:headEnd type="none" w="sm" len="sm"/>
            <a:tailEnd type="none" w="sm" len="sm"/>
          </a:ln>
        </p:spPr>
      </p:cxnSp>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88032" b="-1"/>
          <a:stretch/>
        </p:blipFill>
        <p:spPr>
          <a:xfrm>
            <a:off x="0" y="6052931"/>
            <a:ext cx="9144000" cy="805070"/>
          </a:xfrm>
          <a:prstGeom prst="rect">
            <a:avLst/>
          </a:prstGeom>
        </p:spPr>
      </p:pic>
    </p:spTree>
    <p:extLst>
      <p:ext uri="{BB962C8B-B14F-4D97-AF65-F5344CB8AC3E}">
        <p14:creationId xmlns:p14="http://schemas.microsoft.com/office/powerpoint/2010/main" val="445649923"/>
      </p:ext>
    </p:extLst>
  </p:cSld>
  <p:clrMapOvr>
    <a:masterClrMapping/>
  </p:clrMapOvr>
  <p:extLst>
    <p:ext uri="{DCECCB84-F9BA-43D5-87BE-67443E8EF086}">
      <p15:sldGuideLst xmlns:p15="http://schemas.microsoft.com/office/powerpoint/2012/main">
        <p15:guide id="1" pos="528">
          <p15:clr>
            <a:srgbClr val="FBAE40"/>
          </p15:clr>
        </p15:guide>
        <p15:guide id="2" pos="7152">
          <p15:clr>
            <a:srgbClr val="FBAE40"/>
          </p15:clr>
        </p15:guide>
        <p15:guide id="3" orient="horz" pos="4032">
          <p15:clr>
            <a:srgbClr val="FBAE40"/>
          </p15:clr>
        </p15:guide>
        <p15:guide id="4" orient="horz" pos="288">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3654782"/>
      </p:ext>
    </p:extLst>
  </p:cSld>
  <p:clrMap bg1="lt1" tx1="dk1" bg2="lt2" tx2="dk2" accent1="accent1" accent2="accent2" accent3="accent3" accent4="accent4" accent5="accent5" accent6="accent6" hlink="hlink" folHlink="folHlink"/>
  <p:sldLayoutIdLst>
    <p:sldLayoutId id="2147483664" r:id="rId1"/>
    <p:sldLayoutId id="2147483663" r:id="rId2"/>
    <p:sldLayoutId id="2147483666" r:id="rId3"/>
    <p:sldLayoutId id="2147483667" r:id="rId4"/>
    <p:sldLayoutId id="2147483669" r:id="rId5"/>
    <p:sldLayoutId id="2147483670"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my-course.co.uk/pluginfile.php/787458/mod_assign/intro/HSE%202011.sav"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D9DC-0E2E-E441-A202-9918A6F2F6BA}"/>
              </a:ext>
            </a:extLst>
          </p:cNvPr>
          <p:cNvSpPr txBox="1">
            <a:spLocks/>
          </p:cNvSpPr>
          <p:nvPr/>
        </p:nvSpPr>
        <p:spPr>
          <a:xfrm>
            <a:off x="780891" y="2527439"/>
            <a:ext cx="7772400" cy="6460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600" b="1" dirty="0">
                <a:solidFill>
                  <a:schemeClr val="bg1"/>
                </a:solidFill>
                <a:latin typeface="Arial" panose="020B0604020202020204" pitchFamily="34" charset="0"/>
                <a:cs typeface="Arial" panose="020B0604020202020204" pitchFamily="34" charset="0"/>
              </a:rPr>
              <a:t>Numerical Analysis</a:t>
            </a:r>
            <a:endParaRPr lang="en-GB" sz="6600" b="1" dirty="0">
              <a:solidFill>
                <a:schemeClr val="bg1"/>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A7433A97-FCB8-7341-A18D-D171B3A5AD4E}"/>
              </a:ext>
            </a:extLst>
          </p:cNvPr>
          <p:cNvSpPr txBox="1">
            <a:spLocks/>
          </p:cNvSpPr>
          <p:nvPr/>
        </p:nvSpPr>
        <p:spPr>
          <a:xfrm>
            <a:off x="598011" y="4015482"/>
            <a:ext cx="7772400" cy="649696"/>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6000" kern="1200">
                <a:solidFill>
                  <a:schemeClr val="accent6">
                    <a:lumMod val="50000"/>
                  </a:schemeClr>
                </a:solidFill>
                <a:latin typeface="Arial" panose="020B0604020202020204" pitchFamily="34" charset="0"/>
                <a:ea typeface="+mn-ea"/>
                <a:cs typeface="Arial" panose="020B0604020202020204" pitchFamily="34" charset="0"/>
              </a:defRPr>
            </a:lvl1pPr>
            <a:lvl2pPr marL="457200" indent="0" algn="ctr" defTabSz="457200" rtl="0" eaLnBrk="1" latinLnBrk="0" hangingPunct="1">
              <a:spcBef>
                <a:spcPct val="20000"/>
              </a:spcBef>
              <a:buFont typeface="Arial"/>
              <a:buNone/>
              <a:defRPr sz="2800" kern="1200">
                <a:solidFill>
                  <a:schemeClr val="tx1">
                    <a:tint val="75000"/>
                  </a:schemeClr>
                </a:solidFill>
                <a:latin typeface="Arial" panose="020B0604020202020204" pitchFamily="34" charset="0"/>
                <a:ea typeface="+mn-ea"/>
                <a:cs typeface="Arial" panose="020B0604020202020204" pitchFamily="34" charset="0"/>
              </a:defRPr>
            </a:lvl2pPr>
            <a:lvl3pPr marL="914400" indent="0" algn="ctr" defTabSz="457200" rtl="0" eaLnBrk="1" latinLnBrk="0" hangingPunct="1">
              <a:spcBef>
                <a:spcPct val="20000"/>
              </a:spcBef>
              <a:buFont typeface="Arial"/>
              <a:buNone/>
              <a:defRPr sz="2400" kern="1200">
                <a:solidFill>
                  <a:schemeClr val="tx1">
                    <a:tint val="75000"/>
                  </a:schemeClr>
                </a:solidFill>
                <a:latin typeface="Arial" panose="020B0604020202020204" pitchFamily="34" charset="0"/>
                <a:ea typeface="+mn-ea"/>
                <a:cs typeface="Arial" panose="020B0604020202020204" pitchFamily="34" charset="0"/>
              </a:defRPr>
            </a:lvl3pPr>
            <a:lvl4pPr marL="1371600" indent="0" algn="ctr" defTabSz="457200" rtl="0" eaLnBrk="1" latinLnBrk="0" hangingPunct="1">
              <a:spcBef>
                <a:spcPct val="20000"/>
              </a:spcBef>
              <a:buFont typeface="Arial"/>
              <a:buNone/>
              <a:defRPr sz="2000" kern="1200">
                <a:solidFill>
                  <a:schemeClr val="tx1">
                    <a:tint val="75000"/>
                  </a:schemeClr>
                </a:solidFill>
                <a:latin typeface="Arial" panose="020B0604020202020204" pitchFamily="34" charset="0"/>
                <a:ea typeface="+mn-ea"/>
                <a:cs typeface="Arial" panose="020B0604020202020204" pitchFamily="34" charset="0"/>
              </a:defRPr>
            </a:lvl4pPr>
            <a:lvl5pPr marL="1828800" indent="0" algn="ctr" defTabSz="457200" rtl="0" eaLnBrk="1" latinLnBrk="0" hangingPunct="1">
              <a:spcBef>
                <a:spcPct val="20000"/>
              </a:spcBef>
              <a:buFont typeface="Arial"/>
              <a:buNone/>
              <a:defRPr sz="2000" kern="1200">
                <a:solidFill>
                  <a:schemeClr val="tx1">
                    <a:tint val="75000"/>
                  </a:schemeClr>
                </a:solidFill>
                <a:latin typeface="Arial" panose="020B0604020202020204" pitchFamily="34" charset="0"/>
                <a:ea typeface="+mn-ea"/>
                <a:cs typeface="Arial" panose="020B0604020202020204" pitchFamily="34" charset="0"/>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lang="en-GB" sz="2400" dirty="0">
                <a:solidFill>
                  <a:schemeClr val="bg1"/>
                </a:solidFill>
              </a:rPr>
              <a:t>Seminar Session 5</a:t>
            </a:r>
          </a:p>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lang="en-GB" sz="2400" dirty="0">
                <a:solidFill>
                  <a:schemeClr val="bg1"/>
                </a:solidFill>
              </a:rPr>
              <a:t>Russell Kabir, PhD</a:t>
            </a:r>
            <a:endParaRPr kumimoji="0" lang="en-GB" sz="2400" b="0" i="0" u="none" strike="noStrike" kern="1200" cap="none" spc="0" normalizeH="0" baseline="0" noProof="0" dirty="0">
              <a:ln>
                <a:noFill/>
              </a:ln>
              <a:solidFill>
                <a:schemeClr val="bg1"/>
              </a:solidFill>
              <a:effectLst/>
              <a:uLnTx/>
              <a:uFillTx/>
            </a:endParaRPr>
          </a:p>
        </p:txBody>
      </p:sp>
      <p:sp>
        <p:nvSpPr>
          <p:cNvPr id="4" name="TextBox 3">
            <a:extLst>
              <a:ext uri="{FF2B5EF4-FFF2-40B4-BE49-F238E27FC236}">
                <a16:creationId xmlns:a16="http://schemas.microsoft.com/office/drawing/2014/main" id="{5455B212-23F3-0942-89E4-2FB419A91ED9}"/>
              </a:ext>
            </a:extLst>
          </p:cNvPr>
          <p:cNvSpPr txBox="1"/>
          <p:nvPr/>
        </p:nvSpPr>
        <p:spPr>
          <a:xfrm>
            <a:off x="2412274" y="3248297"/>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243093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D6396F-CFCD-16A5-7070-6D6C40AFEA08}"/>
              </a:ext>
            </a:extLst>
          </p:cNvPr>
          <p:cNvSpPr txBox="1"/>
          <p:nvPr/>
        </p:nvSpPr>
        <p:spPr>
          <a:xfrm>
            <a:off x="1779372" y="0"/>
            <a:ext cx="7241060" cy="1200329"/>
          </a:xfrm>
          <a:prstGeom prst="rect">
            <a:avLst/>
          </a:prstGeom>
          <a:noFill/>
        </p:spPr>
        <p:txBody>
          <a:bodyPr wrap="square">
            <a:spAutoFit/>
          </a:bodyPr>
          <a:lstStyle/>
          <a:p>
            <a:pPr algn="l"/>
            <a:r>
              <a:rPr lang="en-GB" b="0" i="0" u="none" strike="noStrike" dirty="0">
                <a:solidFill>
                  <a:srgbClr val="373A3C"/>
                </a:solidFill>
                <a:effectLst/>
                <a:latin typeface="arial" panose="020B0604020202020204" pitchFamily="34" charset="0"/>
              </a:rPr>
              <a:t>Investigate whether there is a statistical difference between men and women on the following variables:</a:t>
            </a:r>
          </a:p>
          <a:p>
            <a:pPr algn="l"/>
            <a:r>
              <a:rPr lang="en-GB" b="0" i="0" u="none" strike="noStrike" dirty="0" err="1">
                <a:solidFill>
                  <a:srgbClr val="373A3C"/>
                </a:solidFill>
                <a:effectLst/>
                <a:latin typeface="arial" panose="020B0604020202020204" pitchFamily="34" charset="0"/>
              </a:rPr>
              <a:t>i</a:t>
            </a:r>
            <a:r>
              <a:rPr lang="en-GB" b="0" i="0" u="none" strike="noStrike" dirty="0">
                <a:solidFill>
                  <a:srgbClr val="373A3C"/>
                </a:solidFill>
                <a:effectLst/>
                <a:latin typeface="arial" panose="020B0604020202020204" pitchFamily="34" charset="0"/>
              </a:rPr>
              <a:t>. Valid height </a:t>
            </a:r>
          </a:p>
          <a:p>
            <a:pPr algn="l"/>
            <a:r>
              <a:rPr lang="en-GB" b="0" i="0" u="none" strike="noStrike" dirty="0">
                <a:solidFill>
                  <a:srgbClr val="373A3C"/>
                </a:solidFill>
                <a:effectLst/>
                <a:latin typeface="arial" panose="020B0604020202020204" pitchFamily="34" charset="0"/>
              </a:rPr>
              <a:t>ii. Valid weight</a:t>
            </a:r>
          </a:p>
        </p:txBody>
      </p:sp>
      <p:sp>
        <p:nvSpPr>
          <p:cNvPr id="5" name="TextBox 4">
            <a:extLst>
              <a:ext uri="{FF2B5EF4-FFF2-40B4-BE49-F238E27FC236}">
                <a16:creationId xmlns:a16="http://schemas.microsoft.com/office/drawing/2014/main" id="{15483E86-04BF-58BD-7EE4-D769F616D093}"/>
              </a:ext>
            </a:extLst>
          </p:cNvPr>
          <p:cNvSpPr txBox="1"/>
          <p:nvPr/>
        </p:nvSpPr>
        <p:spPr>
          <a:xfrm>
            <a:off x="1359242" y="2137719"/>
            <a:ext cx="6598509" cy="4524315"/>
          </a:xfrm>
          <a:prstGeom prst="rect">
            <a:avLst/>
          </a:prstGeom>
          <a:noFill/>
        </p:spPr>
        <p:txBody>
          <a:bodyPr wrap="square" rtlCol="0">
            <a:spAutoFit/>
          </a:bodyPr>
          <a:lstStyle/>
          <a:p>
            <a:r>
              <a:rPr lang="en-US" dirty="0"/>
              <a:t>Which test will be used here?</a:t>
            </a:r>
          </a:p>
          <a:p>
            <a:r>
              <a:rPr lang="en-US" dirty="0"/>
              <a:t>How will you present?</a:t>
            </a:r>
          </a:p>
          <a:p>
            <a:r>
              <a:rPr lang="en-US" dirty="0"/>
              <a:t>How will you interpret?</a:t>
            </a:r>
          </a:p>
          <a:p>
            <a:endParaRPr lang="en-US" dirty="0"/>
          </a:p>
          <a:p>
            <a:r>
              <a:rPr lang="en-US" dirty="0"/>
              <a:t>Two variables are here- (</a:t>
            </a:r>
            <a:r>
              <a:rPr lang="en-US" dirty="0" err="1"/>
              <a:t>i</a:t>
            </a:r>
            <a:r>
              <a:rPr lang="en-US" dirty="0"/>
              <a:t>)Gender (Male/Female) [Categorical]</a:t>
            </a:r>
          </a:p>
          <a:p>
            <a:r>
              <a:rPr lang="en-US" dirty="0"/>
              <a:t>(ii) Valid Height [ Continuous]</a:t>
            </a:r>
          </a:p>
          <a:p>
            <a:endParaRPr lang="en-US" dirty="0"/>
          </a:p>
          <a:p>
            <a:r>
              <a:rPr lang="en-US" b="1" dirty="0">
                <a:solidFill>
                  <a:srgbClr val="00B050"/>
                </a:solidFill>
              </a:rPr>
              <a:t>*Run normality test before  you start</a:t>
            </a:r>
          </a:p>
          <a:p>
            <a:endParaRPr lang="en-US" dirty="0"/>
          </a:p>
          <a:p>
            <a:r>
              <a:rPr lang="en-US" dirty="0"/>
              <a:t>Mention the hypothesis</a:t>
            </a:r>
          </a:p>
          <a:p>
            <a:r>
              <a:rPr lang="en-US" dirty="0"/>
              <a:t>Perform the test</a:t>
            </a:r>
          </a:p>
          <a:p>
            <a:r>
              <a:rPr lang="en-US" dirty="0"/>
              <a:t>Based on the p value take the decision</a:t>
            </a:r>
          </a:p>
          <a:p>
            <a:r>
              <a:rPr lang="en-US" dirty="0"/>
              <a:t>Interpret the result</a:t>
            </a:r>
          </a:p>
          <a:p>
            <a:endParaRPr lang="en-US" dirty="0"/>
          </a:p>
          <a:p>
            <a:r>
              <a:rPr lang="en-US" dirty="0">
                <a:solidFill>
                  <a:schemeClr val="accent1"/>
                </a:solidFill>
              </a:rPr>
              <a:t>** Remember you need to do the above steps for both valid height and weight </a:t>
            </a:r>
          </a:p>
        </p:txBody>
      </p:sp>
    </p:spTree>
    <p:extLst>
      <p:ext uri="{BB962C8B-B14F-4D97-AF65-F5344CB8AC3E}">
        <p14:creationId xmlns:p14="http://schemas.microsoft.com/office/powerpoint/2010/main" val="2442950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113F0D0-AF68-F9C0-F4C0-D36BEEB4F72F}"/>
              </a:ext>
            </a:extLst>
          </p:cNvPr>
          <p:cNvSpPr txBox="1"/>
          <p:nvPr/>
        </p:nvSpPr>
        <p:spPr>
          <a:xfrm>
            <a:off x="2434281" y="211778"/>
            <a:ext cx="6326660" cy="923330"/>
          </a:xfrm>
          <a:prstGeom prst="rect">
            <a:avLst/>
          </a:prstGeom>
          <a:noFill/>
        </p:spPr>
        <p:txBody>
          <a:bodyPr wrap="square">
            <a:spAutoFit/>
          </a:bodyPr>
          <a:lstStyle/>
          <a:p>
            <a:r>
              <a:rPr lang="en-GB" b="0" i="0" u="none" strike="noStrike" dirty="0">
                <a:solidFill>
                  <a:srgbClr val="373A3C"/>
                </a:solidFill>
                <a:effectLst/>
                <a:latin typeface="arial" panose="020B0604020202020204" pitchFamily="34" charset="0"/>
              </a:rPr>
              <a:t>What is the correlation between whether a person drinks nowadays, total household income, age at last birthday and gender?</a:t>
            </a:r>
            <a:endParaRPr lang="en-US" dirty="0"/>
          </a:p>
        </p:txBody>
      </p:sp>
      <p:sp>
        <p:nvSpPr>
          <p:cNvPr id="4" name="TextBox 3">
            <a:extLst>
              <a:ext uri="{FF2B5EF4-FFF2-40B4-BE49-F238E27FC236}">
                <a16:creationId xmlns:a16="http://schemas.microsoft.com/office/drawing/2014/main" id="{7D4ED378-2F39-34CA-B6F2-B1F8F293ECF6}"/>
              </a:ext>
            </a:extLst>
          </p:cNvPr>
          <p:cNvSpPr txBox="1"/>
          <p:nvPr/>
        </p:nvSpPr>
        <p:spPr>
          <a:xfrm>
            <a:off x="1902941" y="2261286"/>
            <a:ext cx="4282134" cy="646331"/>
          </a:xfrm>
          <a:prstGeom prst="rect">
            <a:avLst/>
          </a:prstGeom>
          <a:noFill/>
        </p:spPr>
        <p:txBody>
          <a:bodyPr wrap="none" rtlCol="0">
            <a:spAutoFit/>
          </a:bodyPr>
          <a:lstStyle/>
          <a:p>
            <a:r>
              <a:rPr lang="en-US" dirty="0"/>
              <a:t>Present the correlation table</a:t>
            </a:r>
          </a:p>
          <a:p>
            <a:r>
              <a:rPr lang="en-US" dirty="0"/>
              <a:t>Show the relationship among each variable</a:t>
            </a:r>
          </a:p>
        </p:txBody>
      </p:sp>
      <p:graphicFrame>
        <p:nvGraphicFramePr>
          <p:cNvPr id="5" name="Table 5">
            <a:extLst>
              <a:ext uri="{FF2B5EF4-FFF2-40B4-BE49-F238E27FC236}">
                <a16:creationId xmlns:a16="http://schemas.microsoft.com/office/drawing/2014/main" id="{68278F10-04F2-0ECE-6BD9-FB93484A0905}"/>
              </a:ext>
            </a:extLst>
          </p:cNvPr>
          <p:cNvGraphicFramePr>
            <a:graphicFrameLocks noGrp="1"/>
          </p:cNvGraphicFramePr>
          <p:nvPr>
            <p:extLst>
              <p:ext uri="{D42A27DB-BD31-4B8C-83A1-F6EECF244321}">
                <p14:modId xmlns:p14="http://schemas.microsoft.com/office/powerpoint/2010/main" val="1628279213"/>
              </p:ext>
            </p:extLst>
          </p:nvPr>
        </p:nvGraphicFramePr>
        <p:xfrm>
          <a:off x="634312" y="3003378"/>
          <a:ext cx="7875375" cy="3479800"/>
        </p:xfrm>
        <a:graphic>
          <a:graphicData uri="http://schemas.openxmlformats.org/drawingml/2006/table">
            <a:tbl>
              <a:tblPr firstRow="1" bandRow="1">
                <a:tableStyleId>{5C22544A-7EE6-4342-B048-85BDC9FD1C3A}</a:tableStyleId>
              </a:tblPr>
              <a:tblGrid>
                <a:gridCol w="1575075">
                  <a:extLst>
                    <a:ext uri="{9D8B030D-6E8A-4147-A177-3AD203B41FA5}">
                      <a16:colId xmlns:a16="http://schemas.microsoft.com/office/drawing/2014/main" val="2612854255"/>
                    </a:ext>
                  </a:extLst>
                </a:gridCol>
                <a:gridCol w="1575075">
                  <a:extLst>
                    <a:ext uri="{9D8B030D-6E8A-4147-A177-3AD203B41FA5}">
                      <a16:colId xmlns:a16="http://schemas.microsoft.com/office/drawing/2014/main" val="411254682"/>
                    </a:ext>
                  </a:extLst>
                </a:gridCol>
                <a:gridCol w="1575075">
                  <a:extLst>
                    <a:ext uri="{9D8B030D-6E8A-4147-A177-3AD203B41FA5}">
                      <a16:colId xmlns:a16="http://schemas.microsoft.com/office/drawing/2014/main" val="1404360148"/>
                    </a:ext>
                  </a:extLst>
                </a:gridCol>
                <a:gridCol w="1575075">
                  <a:extLst>
                    <a:ext uri="{9D8B030D-6E8A-4147-A177-3AD203B41FA5}">
                      <a16:colId xmlns:a16="http://schemas.microsoft.com/office/drawing/2014/main" val="2059423314"/>
                    </a:ext>
                  </a:extLst>
                </a:gridCol>
                <a:gridCol w="1575075">
                  <a:extLst>
                    <a:ext uri="{9D8B030D-6E8A-4147-A177-3AD203B41FA5}">
                      <a16:colId xmlns:a16="http://schemas.microsoft.com/office/drawing/2014/main" val="1862034478"/>
                    </a:ext>
                  </a:extLst>
                </a:gridCol>
              </a:tblGrid>
              <a:tr h="370840">
                <a:tc>
                  <a:txBody>
                    <a:bodyPr/>
                    <a:lstStyle/>
                    <a:p>
                      <a:endParaRPr lang="en-US"/>
                    </a:p>
                  </a:txBody>
                  <a:tcPr/>
                </a:tc>
                <a:tc>
                  <a:txBody>
                    <a:bodyPr/>
                    <a:lstStyle/>
                    <a:p>
                      <a:r>
                        <a:rPr lang="en-US" dirty="0"/>
                        <a:t>Drink now a days</a:t>
                      </a:r>
                    </a:p>
                  </a:txBody>
                  <a:tcPr/>
                </a:tc>
                <a:tc>
                  <a:txBody>
                    <a:bodyPr/>
                    <a:lstStyle/>
                    <a:p>
                      <a:r>
                        <a:rPr lang="en-US" dirty="0"/>
                        <a:t>Total household income</a:t>
                      </a:r>
                    </a:p>
                  </a:txBody>
                  <a:tcPr/>
                </a:tc>
                <a:tc>
                  <a:txBody>
                    <a:bodyPr/>
                    <a:lstStyle/>
                    <a:p>
                      <a:r>
                        <a:rPr lang="en-US" dirty="0"/>
                        <a:t>Age at last birthday</a:t>
                      </a:r>
                    </a:p>
                  </a:txBody>
                  <a:tcPr/>
                </a:tc>
                <a:tc>
                  <a:txBody>
                    <a:bodyPr/>
                    <a:lstStyle/>
                    <a:p>
                      <a:r>
                        <a:rPr lang="en-US" dirty="0"/>
                        <a:t>Gender</a:t>
                      </a:r>
                    </a:p>
                  </a:txBody>
                  <a:tcPr/>
                </a:tc>
                <a:extLst>
                  <a:ext uri="{0D108BD9-81ED-4DB2-BD59-A6C34878D82A}">
                    <a16:rowId xmlns:a16="http://schemas.microsoft.com/office/drawing/2014/main" val="329697110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Drink now a days</a:t>
                      </a:r>
                    </a:p>
                  </a:txBody>
                  <a:tcPr/>
                </a:tc>
                <a:tc>
                  <a:txBody>
                    <a:bodyPr/>
                    <a:lstStyle/>
                    <a:p>
                      <a:endParaRPr lang="en-US" dirty="0"/>
                    </a:p>
                  </a:txBody>
                  <a:tcPr/>
                </a:tc>
                <a:tc>
                  <a:txBody>
                    <a:bodyPr/>
                    <a:lstStyle/>
                    <a:p>
                      <a:r>
                        <a:rPr lang="en-US" dirty="0"/>
                        <a:t>0.78 </a:t>
                      </a:r>
                    </a:p>
                    <a:p>
                      <a:endParaRPr lang="en-US" dirty="0"/>
                    </a:p>
                  </a:txBody>
                  <a:tcPr/>
                </a:tc>
                <a:tc>
                  <a:txBody>
                    <a:bodyPr/>
                    <a:lstStyle/>
                    <a:p>
                      <a:r>
                        <a:rPr lang="en-US" dirty="0"/>
                        <a:t>0.98</a:t>
                      </a:r>
                    </a:p>
                  </a:txBody>
                  <a:tcPr/>
                </a:tc>
                <a:tc>
                  <a:txBody>
                    <a:bodyPr/>
                    <a:lstStyle/>
                    <a:p>
                      <a:endParaRPr lang="en-US" dirty="0"/>
                    </a:p>
                  </a:txBody>
                  <a:tcPr/>
                </a:tc>
                <a:extLst>
                  <a:ext uri="{0D108BD9-81ED-4DB2-BD59-A6C34878D82A}">
                    <a16:rowId xmlns:a16="http://schemas.microsoft.com/office/drawing/2014/main" val="3349532520"/>
                  </a:ext>
                </a:extLst>
              </a:tr>
              <a:tr h="370840">
                <a:tc>
                  <a:txBody>
                    <a:bodyPr/>
                    <a:lstStyle/>
                    <a:p>
                      <a:r>
                        <a:rPr lang="en-US" dirty="0"/>
                        <a:t>Total household income</a:t>
                      </a:r>
                    </a:p>
                  </a:txBody>
                  <a:tcPr/>
                </a:tc>
                <a:tc>
                  <a:txBody>
                    <a:bodyPr/>
                    <a:lstStyle/>
                    <a:p>
                      <a:endParaRPr lang="en-US"/>
                    </a:p>
                  </a:txBody>
                  <a:tcPr/>
                </a:tc>
                <a:tc>
                  <a:txBody>
                    <a:bodyPr/>
                    <a:lstStyle/>
                    <a:p>
                      <a:endParaRPr lang="en-US" dirty="0"/>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4236098685"/>
                  </a:ext>
                </a:extLst>
              </a:tr>
              <a:tr h="370840">
                <a:tc>
                  <a:txBody>
                    <a:bodyPr/>
                    <a:lstStyle/>
                    <a:p>
                      <a:r>
                        <a:rPr lang="en-US" dirty="0"/>
                        <a:t>Age at last birthday</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068867603"/>
                  </a:ext>
                </a:extLst>
              </a:tr>
              <a:tr h="370840">
                <a:tc>
                  <a:txBody>
                    <a:bodyPr/>
                    <a:lstStyle/>
                    <a:p>
                      <a:r>
                        <a:rPr lang="en-US" dirty="0"/>
                        <a:t>Gender</a:t>
                      </a:r>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496260669"/>
                  </a:ext>
                </a:extLst>
              </a:tr>
            </a:tbl>
          </a:graphicData>
        </a:graphic>
      </p:graphicFrame>
    </p:spTree>
    <p:extLst>
      <p:ext uri="{BB962C8B-B14F-4D97-AF65-F5344CB8AC3E}">
        <p14:creationId xmlns:p14="http://schemas.microsoft.com/office/powerpoint/2010/main" val="4269246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F560630-ADC3-A49A-50F1-FEB97814E7BD}"/>
              </a:ext>
            </a:extLst>
          </p:cNvPr>
          <p:cNvSpPr txBox="1"/>
          <p:nvPr/>
        </p:nvSpPr>
        <p:spPr>
          <a:xfrm>
            <a:off x="556054" y="1805800"/>
            <a:ext cx="7821827" cy="646331"/>
          </a:xfrm>
          <a:prstGeom prst="rect">
            <a:avLst/>
          </a:prstGeom>
          <a:noFill/>
        </p:spPr>
        <p:txBody>
          <a:bodyPr wrap="square">
            <a:spAutoFit/>
          </a:bodyPr>
          <a:lstStyle/>
          <a:p>
            <a:r>
              <a:rPr lang="en-GB" b="0" i="0" u="none" strike="noStrike" dirty="0">
                <a:solidFill>
                  <a:srgbClr val="373A3C"/>
                </a:solidFill>
                <a:effectLst/>
                <a:latin typeface="arial" panose="020B0604020202020204" pitchFamily="34" charset="0"/>
              </a:rPr>
              <a:t>A discussion of your findings with reference to relevant literature on gender and alcohol in the UK. and</a:t>
            </a:r>
            <a:endParaRPr lang="en-US" dirty="0"/>
          </a:p>
        </p:txBody>
      </p:sp>
      <p:sp>
        <p:nvSpPr>
          <p:cNvPr id="4" name="TextBox 3">
            <a:extLst>
              <a:ext uri="{FF2B5EF4-FFF2-40B4-BE49-F238E27FC236}">
                <a16:creationId xmlns:a16="http://schemas.microsoft.com/office/drawing/2014/main" id="{4CD8FE48-430A-1C85-B8CE-769768594F40}"/>
              </a:ext>
            </a:extLst>
          </p:cNvPr>
          <p:cNvSpPr txBox="1"/>
          <p:nvPr/>
        </p:nvSpPr>
        <p:spPr>
          <a:xfrm>
            <a:off x="704335" y="2743200"/>
            <a:ext cx="7352270" cy="646331"/>
          </a:xfrm>
          <a:prstGeom prst="rect">
            <a:avLst/>
          </a:prstGeom>
          <a:noFill/>
        </p:spPr>
        <p:txBody>
          <a:bodyPr wrap="square" rtlCol="0">
            <a:spAutoFit/>
          </a:bodyPr>
          <a:lstStyle/>
          <a:p>
            <a:r>
              <a:rPr lang="en-US" i="1" dirty="0">
                <a:solidFill>
                  <a:schemeClr val="accent1"/>
                </a:solidFill>
              </a:rPr>
              <a:t>Find some recent literature (use google scholar) from the UK, compare your findings with the other literature (focus only on gender and alcohol drinking) </a:t>
            </a:r>
          </a:p>
        </p:txBody>
      </p:sp>
      <p:sp>
        <p:nvSpPr>
          <p:cNvPr id="6" name="TextBox 5">
            <a:extLst>
              <a:ext uri="{FF2B5EF4-FFF2-40B4-BE49-F238E27FC236}">
                <a16:creationId xmlns:a16="http://schemas.microsoft.com/office/drawing/2014/main" id="{A038ACD5-52B0-AB10-A4F6-393358CB330E}"/>
              </a:ext>
            </a:extLst>
          </p:cNvPr>
          <p:cNvSpPr txBox="1"/>
          <p:nvPr/>
        </p:nvSpPr>
        <p:spPr>
          <a:xfrm>
            <a:off x="556054" y="3680600"/>
            <a:ext cx="4572000" cy="369332"/>
          </a:xfrm>
          <a:prstGeom prst="rect">
            <a:avLst/>
          </a:prstGeom>
          <a:noFill/>
        </p:spPr>
        <p:txBody>
          <a:bodyPr wrap="square">
            <a:spAutoFit/>
          </a:bodyPr>
          <a:lstStyle/>
          <a:p>
            <a:r>
              <a:rPr lang="en-GB" b="0" i="0" u="none" strike="noStrike" dirty="0">
                <a:solidFill>
                  <a:srgbClr val="373A3C"/>
                </a:solidFill>
                <a:effectLst/>
                <a:latin typeface="arial" panose="020B0604020202020204" pitchFamily="34" charset="0"/>
              </a:rPr>
              <a:t>Your conclusions and recommendations</a:t>
            </a:r>
            <a:endParaRPr lang="en-US" dirty="0"/>
          </a:p>
        </p:txBody>
      </p:sp>
      <p:sp>
        <p:nvSpPr>
          <p:cNvPr id="7" name="TextBox 6">
            <a:extLst>
              <a:ext uri="{FF2B5EF4-FFF2-40B4-BE49-F238E27FC236}">
                <a16:creationId xmlns:a16="http://schemas.microsoft.com/office/drawing/2014/main" id="{9BD92B9D-2D04-74AF-5B65-F6CA00B26C1D}"/>
              </a:ext>
            </a:extLst>
          </p:cNvPr>
          <p:cNvSpPr txBox="1"/>
          <p:nvPr/>
        </p:nvSpPr>
        <p:spPr>
          <a:xfrm>
            <a:off x="704334" y="4248668"/>
            <a:ext cx="4720282" cy="646331"/>
          </a:xfrm>
          <a:prstGeom prst="rect">
            <a:avLst/>
          </a:prstGeom>
          <a:noFill/>
        </p:spPr>
        <p:txBody>
          <a:bodyPr wrap="square" rtlCol="0">
            <a:spAutoFit/>
          </a:bodyPr>
          <a:lstStyle/>
          <a:p>
            <a:pPr marL="285750" indent="-285750">
              <a:buFont typeface="Arial" panose="020B0604020202020204" pitchFamily="34" charset="0"/>
              <a:buChar char="•"/>
            </a:pPr>
            <a:r>
              <a:rPr lang="en-US" i="1" dirty="0">
                <a:solidFill>
                  <a:schemeClr val="accent1"/>
                </a:solidFill>
              </a:rPr>
              <a:t>Present the key findings as a summary</a:t>
            </a:r>
          </a:p>
          <a:p>
            <a:pPr marL="285750" indent="-285750">
              <a:buFont typeface="Arial" panose="020B0604020202020204" pitchFamily="34" charset="0"/>
              <a:buChar char="•"/>
            </a:pPr>
            <a:r>
              <a:rPr lang="en-US" i="1" dirty="0">
                <a:solidFill>
                  <a:schemeClr val="accent1"/>
                </a:solidFill>
              </a:rPr>
              <a:t>Give 2-3 bullets as a recommendations</a:t>
            </a:r>
          </a:p>
        </p:txBody>
      </p:sp>
      <p:sp>
        <p:nvSpPr>
          <p:cNvPr id="9" name="TextBox 8">
            <a:extLst>
              <a:ext uri="{FF2B5EF4-FFF2-40B4-BE49-F238E27FC236}">
                <a16:creationId xmlns:a16="http://schemas.microsoft.com/office/drawing/2014/main" id="{72799A82-A7ED-0D23-6D32-90CCCB747979}"/>
              </a:ext>
            </a:extLst>
          </p:cNvPr>
          <p:cNvSpPr txBox="1"/>
          <p:nvPr/>
        </p:nvSpPr>
        <p:spPr>
          <a:xfrm>
            <a:off x="704334" y="5093735"/>
            <a:ext cx="7821827" cy="923330"/>
          </a:xfrm>
          <a:prstGeom prst="rect">
            <a:avLst/>
          </a:prstGeom>
          <a:noFill/>
        </p:spPr>
        <p:txBody>
          <a:bodyPr wrap="square">
            <a:spAutoFit/>
          </a:bodyPr>
          <a:lstStyle/>
          <a:p>
            <a:r>
              <a:rPr lang="en-GB" b="0" i="0" u="none" strike="noStrike" dirty="0">
                <a:solidFill>
                  <a:srgbClr val="373A3C"/>
                </a:solidFill>
                <a:effectLst/>
                <a:latin typeface="arial" panose="020B0604020202020204" pitchFamily="34" charset="0"/>
              </a:rPr>
              <a:t>Appendix </a:t>
            </a:r>
          </a:p>
          <a:p>
            <a:endParaRPr lang="en-GB" dirty="0">
              <a:solidFill>
                <a:srgbClr val="373A3C"/>
              </a:solidFill>
              <a:latin typeface="arial" panose="020B0604020202020204" pitchFamily="34" charset="0"/>
            </a:endParaRPr>
          </a:p>
          <a:p>
            <a:r>
              <a:rPr lang="en-GB" b="0" i="0" u="none" strike="noStrike" dirty="0">
                <a:solidFill>
                  <a:schemeClr val="accent1"/>
                </a:solidFill>
                <a:effectLst/>
              </a:rPr>
              <a:t>(should include all R commands, in line with the Data Analysis grading criteria)</a:t>
            </a:r>
            <a:endParaRPr lang="en-US" dirty="0">
              <a:solidFill>
                <a:schemeClr val="accent1"/>
              </a:solidFill>
            </a:endParaRPr>
          </a:p>
        </p:txBody>
      </p:sp>
    </p:spTree>
    <p:extLst>
      <p:ext uri="{BB962C8B-B14F-4D97-AF65-F5344CB8AC3E}">
        <p14:creationId xmlns:p14="http://schemas.microsoft.com/office/powerpoint/2010/main" val="3513447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29740" y="2910839"/>
            <a:ext cx="3177537" cy="461665"/>
          </a:xfrm>
          <a:prstGeom prst="rect">
            <a:avLst/>
          </a:prstGeom>
          <a:noFill/>
        </p:spPr>
        <p:txBody>
          <a:bodyPr wrap="none" rtlCol="0">
            <a:spAutoFit/>
          </a:bodyPr>
          <a:lstStyle/>
          <a:p>
            <a:r>
              <a:rPr lang="en-GB" sz="2400" b="1" dirty="0">
                <a:solidFill>
                  <a:schemeClr val="accent1"/>
                </a:solidFill>
              </a:rPr>
              <a:t>Questions and Answers</a:t>
            </a:r>
          </a:p>
        </p:txBody>
      </p:sp>
    </p:spTree>
    <p:extLst>
      <p:ext uri="{BB962C8B-B14F-4D97-AF65-F5344CB8AC3E}">
        <p14:creationId xmlns:p14="http://schemas.microsoft.com/office/powerpoint/2010/main" val="2957169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1534C-BF88-E541-B4DF-559ACD9C5196}"/>
              </a:ext>
            </a:extLst>
          </p:cNvPr>
          <p:cNvSpPr txBox="1">
            <a:spLocks/>
          </p:cNvSpPr>
          <p:nvPr/>
        </p:nvSpPr>
        <p:spPr>
          <a:xfrm>
            <a:off x="175886" y="1171154"/>
            <a:ext cx="7422778" cy="63021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chemeClr val="bg1"/>
                </a:solidFill>
                <a:latin typeface="Arial" panose="020B0604020202020204" pitchFamily="34" charset="0"/>
                <a:cs typeface="Arial" panose="020B0604020202020204" pitchFamily="34" charset="0"/>
              </a:rPr>
              <a:t>Contents</a:t>
            </a:r>
          </a:p>
        </p:txBody>
      </p:sp>
      <p:sp>
        <p:nvSpPr>
          <p:cNvPr id="3" name="TextBox 2">
            <a:extLst>
              <a:ext uri="{FF2B5EF4-FFF2-40B4-BE49-F238E27FC236}">
                <a16:creationId xmlns:a16="http://schemas.microsoft.com/office/drawing/2014/main" id="{4DF16A87-61B2-6B42-B17A-25C5B3B93791}"/>
              </a:ext>
            </a:extLst>
          </p:cNvPr>
          <p:cNvSpPr txBox="1"/>
          <p:nvPr/>
        </p:nvSpPr>
        <p:spPr>
          <a:xfrm>
            <a:off x="301752" y="1892808"/>
            <a:ext cx="3310128" cy="1477328"/>
          </a:xfrm>
          <a:prstGeom prst="rect">
            <a:avLst/>
          </a:prstGeom>
          <a:noFill/>
        </p:spPr>
        <p:txBody>
          <a:bodyPr wrap="square" rtlCol="0">
            <a:spAutoFit/>
          </a:bodyPr>
          <a:lstStyle/>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Recap </a:t>
            </a:r>
          </a:p>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Assignment 2 Presentation</a:t>
            </a:r>
          </a:p>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Assignment 2 Guidelines</a:t>
            </a:r>
          </a:p>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Questions and Answers</a:t>
            </a:r>
          </a:p>
          <a:p>
            <a:pPr marL="285750" indent="-285750">
              <a:buFont typeface="Wingdings" panose="05000000000000000000" pitchFamily="2" charset="2"/>
              <a:buChar char="n"/>
            </a:pPr>
            <a:endParaRPr lang="en-US" dirty="0">
              <a:latin typeface="Arial" panose="020B0604020202020204" pitchFamily="34" charset="0"/>
              <a:cs typeface="Arial" panose="020B0604020202020204" pitchFamily="34" charset="0"/>
            </a:endParaRPr>
          </a:p>
        </p:txBody>
      </p:sp>
      <p:pic>
        <p:nvPicPr>
          <p:cNvPr id="7" name="Picture Placeholder 12">
            <a:extLst>
              <a:ext uri="{FF2B5EF4-FFF2-40B4-BE49-F238E27FC236}">
                <a16:creationId xmlns:a16="http://schemas.microsoft.com/office/drawing/2014/main" id="{60A5A4C2-ECCA-964E-BADA-BEE267888BD0}"/>
              </a:ext>
            </a:extLst>
          </p:cNvPr>
          <p:cNvPicPr>
            <a:picLocks noChangeAspect="1"/>
          </p:cNvPicPr>
          <p:nvPr/>
        </p:nvPicPr>
        <p:blipFill>
          <a:blip r:embed="rId2" cstate="print">
            <a:extLst>
              <a:ext uri="{28A0092B-C50C-407E-A947-70E740481C1C}">
                <a14:useLocalDpi xmlns:a14="http://schemas.microsoft.com/office/drawing/2010/main"/>
              </a:ext>
            </a:extLst>
          </a:blip>
          <a:srcRect t="11" b="11"/>
          <a:stretch>
            <a:fillRect/>
          </a:stretch>
        </p:blipFill>
        <p:spPr>
          <a:xfrm>
            <a:off x="4824549" y="2229610"/>
            <a:ext cx="3470365" cy="2927175"/>
          </a:xfrm>
          <a:prstGeom prst="rect">
            <a:avLst/>
          </a:prstGeom>
        </p:spPr>
      </p:pic>
      <p:sp>
        <p:nvSpPr>
          <p:cNvPr id="5" name="Picture Placeholder 4">
            <a:extLst>
              <a:ext uri="{FF2B5EF4-FFF2-40B4-BE49-F238E27FC236}">
                <a16:creationId xmlns:a16="http://schemas.microsoft.com/office/drawing/2014/main" id="{14902FE0-CD36-3447-9D17-C36E2EA9F4FB}"/>
              </a:ext>
            </a:extLst>
          </p:cNvPr>
          <p:cNvSpPr txBox="1">
            <a:spLocks/>
          </p:cNvSpPr>
          <p:nvPr/>
        </p:nvSpPr>
        <p:spPr>
          <a:xfrm>
            <a:off x="4977686" y="2410300"/>
            <a:ext cx="3455114" cy="2910638"/>
          </a:xfrm>
          <a:prstGeom prst="rect">
            <a:avLst/>
          </a:prstGeom>
          <a:ln w="63500">
            <a:gradFill>
              <a:gsLst>
                <a:gs pos="0">
                  <a:srgbClr val="4D1451">
                    <a:lumMod val="90000"/>
                    <a:lumOff val="10000"/>
                  </a:srgbClr>
                </a:gs>
                <a:gs pos="98000">
                  <a:srgbClr val="DB342A"/>
                </a:gs>
              </a:gsLst>
              <a:lin ang="6000000" scaled="0"/>
            </a:gradFill>
            <a:miter lim="800000"/>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bg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dirty="0"/>
          </a:p>
        </p:txBody>
      </p:sp>
    </p:spTree>
    <p:extLst>
      <p:ext uri="{BB962C8B-B14F-4D97-AF65-F5344CB8AC3E}">
        <p14:creationId xmlns:p14="http://schemas.microsoft.com/office/powerpoint/2010/main" val="1393362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78280" y="2316480"/>
            <a:ext cx="5887189" cy="1754326"/>
          </a:xfrm>
          <a:prstGeom prst="rect">
            <a:avLst/>
          </a:prstGeom>
          <a:noFill/>
        </p:spPr>
        <p:txBody>
          <a:bodyPr wrap="none" rtlCol="0">
            <a:spAutoFit/>
          </a:bodyPr>
          <a:lstStyle/>
          <a:p>
            <a:endParaRPr lang="en-GB" dirty="0"/>
          </a:p>
          <a:p>
            <a:pPr marL="285750" indent="-285750">
              <a:buFont typeface="Arial" pitchFamily="34" charset="0"/>
              <a:buChar char="•"/>
            </a:pPr>
            <a:r>
              <a:rPr lang="en-GB" dirty="0"/>
              <a:t>Session to be recorded</a:t>
            </a:r>
          </a:p>
          <a:p>
            <a:pPr marL="285750" indent="-285750">
              <a:buFont typeface="Arial" pitchFamily="34" charset="0"/>
              <a:buChar char="•"/>
            </a:pPr>
            <a:r>
              <a:rPr lang="en-GB" dirty="0"/>
              <a:t>Please turn on microphone to talk or type in the chat box.</a:t>
            </a:r>
          </a:p>
          <a:p>
            <a:pPr marL="285750" indent="-285750">
              <a:buFont typeface="Arial" pitchFamily="34" charset="0"/>
              <a:buChar char="•"/>
            </a:pPr>
            <a:r>
              <a:rPr lang="en-GB" dirty="0"/>
              <a:t>If not talking, please keep microphone on mute.</a:t>
            </a:r>
          </a:p>
          <a:p>
            <a:pPr marL="285750" indent="-285750">
              <a:buFont typeface="Arial" pitchFamily="34" charset="0"/>
              <a:buChar char="•"/>
            </a:pPr>
            <a:r>
              <a:rPr lang="en-GB" dirty="0"/>
              <a:t>There will be opportunity for questions at the end too.</a:t>
            </a:r>
          </a:p>
          <a:p>
            <a:endParaRPr lang="en-GB" dirty="0"/>
          </a:p>
        </p:txBody>
      </p:sp>
    </p:spTree>
    <p:extLst>
      <p:ext uri="{BB962C8B-B14F-4D97-AF65-F5344CB8AC3E}">
        <p14:creationId xmlns:p14="http://schemas.microsoft.com/office/powerpoint/2010/main" val="522313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08CA87-25A5-0683-D00E-B1A3E58945EB}"/>
              </a:ext>
            </a:extLst>
          </p:cNvPr>
          <p:cNvSpPr txBox="1"/>
          <p:nvPr/>
        </p:nvSpPr>
        <p:spPr>
          <a:xfrm>
            <a:off x="3812345" y="3123028"/>
            <a:ext cx="1589648" cy="369332"/>
          </a:xfrm>
          <a:prstGeom prst="rect">
            <a:avLst/>
          </a:prstGeom>
          <a:noFill/>
        </p:spPr>
        <p:txBody>
          <a:bodyPr wrap="square" rtlCol="0">
            <a:spAutoFit/>
          </a:bodyPr>
          <a:lstStyle/>
          <a:p>
            <a:r>
              <a:rPr lang="en-US" dirty="0"/>
              <a:t>Recap</a:t>
            </a:r>
          </a:p>
        </p:txBody>
      </p:sp>
    </p:spTree>
    <p:extLst>
      <p:ext uri="{BB962C8B-B14F-4D97-AF65-F5344CB8AC3E}">
        <p14:creationId xmlns:p14="http://schemas.microsoft.com/office/powerpoint/2010/main" val="15607192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4594DC-3EC5-6ADA-00BB-C2239357AEFE}"/>
              </a:ext>
            </a:extLst>
          </p:cNvPr>
          <p:cNvSpPr txBox="1"/>
          <p:nvPr/>
        </p:nvSpPr>
        <p:spPr>
          <a:xfrm>
            <a:off x="864973" y="1732159"/>
            <a:ext cx="7834184" cy="4247317"/>
          </a:xfrm>
          <a:prstGeom prst="rect">
            <a:avLst/>
          </a:prstGeom>
          <a:noFill/>
        </p:spPr>
        <p:txBody>
          <a:bodyPr wrap="square">
            <a:spAutoFit/>
          </a:bodyPr>
          <a:lstStyle/>
          <a:p>
            <a:pPr algn="l"/>
            <a:r>
              <a:rPr lang="en-GB" b="0" i="0" u="none" strike="noStrike" dirty="0">
                <a:solidFill>
                  <a:srgbClr val="373A3C"/>
                </a:solidFill>
                <a:effectLst/>
                <a:latin typeface="arial" panose="020B0604020202020204" pitchFamily="34" charset="0"/>
              </a:rPr>
              <a:t>This assignment counts for 40% of the total module mark. Submit by the end of Unit 12.</a:t>
            </a:r>
          </a:p>
          <a:p>
            <a:pPr algn="l"/>
            <a:r>
              <a:rPr lang="en-GB" b="1" i="0" u="none" strike="noStrike" dirty="0">
                <a:solidFill>
                  <a:srgbClr val="373A3C"/>
                </a:solidFill>
                <a:effectLst/>
                <a:latin typeface="arial" panose="020B0604020202020204" pitchFamily="34" charset="0"/>
              </a:rPr>
              <a:t>Assignment topic</a:t>
            </a:r>
          </a:p>
          <a:p>
            <a:pPr algn="l"/>
            <a:r>
              <a:rPr lang="en-GB" b="0" i="0" u="none" strike="noStrike" dirty="0">
                <a:solidFill>
                  <a:srgbClr val="373A3C"/>
                </a:solidFill>
                <a:effectLst/>
                <a:latin typeface="arial" panose="020B0604020202020204" pitchFamily="34" charset="0"/>
              </a:rPr>
              <a:t>Alcohol is one of the leading issues in the UK. In 2017/18, there were 338 thousand estimated hospital admissions where the main reasons for admission to hospital was attributable to alcohol and there were 5,843 alcohol specific deaths. The number of deaths is 6% higher than 2016 and an increase of 16% on 2007 (Office for National Statistics, 2019).</a:t>
            </a:r>
          </a:p>
          <a:p>
            <a:pPr algn="l"/>
            <a:endParaRPr lang="en-GB" b="0" i="0" u="none" strike="noStrike" dirty="0">
              <a:solidFill>
                <a:srgbClr val="373A3C"/>
              </a:solidFill>
              <a:effectLst/>
              <a:latin typeface="arial" panose="020B0604020202020204" pitchFamily="34" charset="0"/>
            </a:endParaRPr>
          </a:p>
          <a:p>
            <a:pPr algn="l"/>
            <a:r>
              <a:rPr lang="en-GB" b="0" i="0" u="none" strike="noStrike" dirty="0">
                <a:solidFill>
                  <a:srgbClr val="373A3C"/>
                </a:solidFill>
                <a:effectLst/>
                <a:latin typeface="arial" panose="020B0604020202020204" pitchFamily="34" charset="0"/>
              </a:rPr>
              <a:t>Using the </a:t>
            </a:r>
            <a:r>
              <a:rPr lang="en-GB" b="1" i="0" u="sng" strike="noStrike" dirty="0">
                <a:solidFill>
                  <a:srgbClr val="622567"/>
                </a:solidFill>
                <a:effectLst/>
                <a:latin typeface="arial" panose="020B0604020202020204" pitchFamily="34" charset="0"/>
                <a:hlinkClick r:id="rId2"/>
              </a:rPr>
              <a:t>data from Health Survey for England</a:t>
            </a:r>
            <a:r>
              <a:rPr lang="en-GB" b="0" i="0" u="none" strike="noStrike" dirty="0">
                <a:solidFill>
                  <a:srgbClr val="373A3C"/>
                </a:solidFill>
                <a:effectLst/>
                <a:latin typeface="arial" panose="020B0604020202020204" pitchFamily="34" charset="0"/>
              </a:rPr>
              <a:t>, 2011, perform the tasks stated below. Please note that all the analyses are expected to be completed in R and your presentation can include tables or charts and must include interpretations of your findings.</a:t>
            </a:r>
          </a:p>
          <a:p>
            <a:br>
              <a:rPr lang="en-GB" dirty="0"/>
            </a:br>
            <a:endParaRPr lang="en-US" dirty="0"/>
          </a:p>
        </p:txBody>
      </p:sp>
    </p:spTree>
    <p:extLst>
      <p:ext uri="{BB962C8B-B14F-4D97-AF65-F5344CB8AC3E}">
        <p14:creationId xmlns:p14="http://schemas.microsoft.com/office/powerpoint/2010/main" val="22669865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FA216FE-FBD4-F827-6C61-65639B4087C4}"/>
              </a:ext>
            </a:extLst>
          </p:cNvPr>
          <p:cNvSpPr txBox="1"/>
          <p:nvPr/>
        </p:nvSpPr>
        <p:spPr>
          <a:xfrm>
            <a:off x="2384854" y="525847"/>
            <a:ext cx="4572000" cy="369332"/>
          </a:xfrm>
          <a:prstGeom prst="rect">
            <a:avLst/>
          </a:prstGeom>
          <a:noFill/>
        </p:spPr>
        <p:txBody>
          <a:bodyPr wrap="square">
            <a:spAutoFit/>
          </a:bodyPr>
          <a:lstStyle/>
          <a:p>
            <a:r>
              <a:rPr lang="en-GB" b="0" i="0" u="none" strike="noStrike" dirty="0">
                <a:solidFill>
                  <a:srgbClr val="373A3C"/>
                </a:solidFill>
                <a:effectLst/>
                <a:latin typeface="arial" panose="020B0604020202020204" pitchFamily="34" charset="0"/>
              </a:rPr>
              <a:t>A Brief introduction</a:t>
            </a:r>
            <a:endParaRPr lang="en-US" dirty="0"/>
          </a:p>
        </p:txBody>
      </p:sp>
      <p:sp>
        <p:nvSpPr>
          <p:cNvPr id="4" name="TextBox 3">
            <a:extLst>
              <a:ext uri="{FF2B5EF4-FFF2-40B4-BE49-F238E27FC236}">
                <a16:creationId xmlns:a16="http://schemas.microsoft.com/office/drawing/2014/main" id="{45194B8C-EF6E-E6F1-7E6F-E1BA338198E9}"/>
              </a:ext>
            </a:extLst>
          </p:cNvPr>
          <p:cNvSpPr txBox="1"/>
          <p:nvPr/>
        </p:nvSpPr>
        <p:spPr>
          <a:xfrm>
            <a:off x="667265" y="2063578"/>
            <a:ext cx="7389340" cy="3139321"/>
          </a:xfrm>
          <a:prstGeom prst="rect">
            <a:avLst/>
          </a:prstGeom>
          <a:noFill/>
        </p:spPr>
        <p:txBody>
          <a:bodyPr wrap="square" rtlCol="0">
            <a:spAutoFit/>
          </a:bodyPr>
          <a:lstStyle/>
          <a:p>
            <a:pPr marL="285750" indent="-285750">
              <a:buFont typeface="Wingdings" pitchFamily="2" charset="2"/>
              <a:buChar char="§"/>
            </a:pPr>
            <a:r>
              <a:rPr lang="en-US" dirty="0"/>
              <a:t>Briefly introduce the alcohol situation in the UK ( use academic literature)</a:t>
            </a:r>
          </a:p>
          <a:p>
            <a:pPr marL="285750" indent="-285750">
              <a:buFont typeface="Wingdings" pitchFamily="2" charset="2"/>
              <a:buChar char="§"/>
            </a:pPr>
            <a:endParaRPr lang="en-US" dirty="0"/>
          </a:p>
          <a:p>
            <a:pPr marL="285750" indent="-285750">
              <a:buFont typeface="Wingdings" pitchFamily="2" charset="2"/>
              <a:buChar char="§"/>
            </a:pPr>
            <a:r>
              <a:rPr lang="en-US" dirty="0"/>
              <a:t>Mention the purpose of the presentation assignment</a:t>
            </a:r>
          </a:p>
          <a:p>
            <a:pPr marL="285750" indent="-285750">
              <a:buFont typeface="Wingdings" pitchFamily="2" charset="2"/>
              <a:buChar char="§"/>
            </a:pPr>
            <a:endParaRPr lang="en-US" dirty="0"/>
          </a:p>
          <a:p>
            <a:pPr marL="285750" indent="-285750">
              <a:buFont typeface="Wingdings" pitchFamily="2" charset="2"/>
              <a:buChar char="§"/>
            </a:pPr>
            <a:r>
              <a:rPr lang="en-US" dirty="0"/>
              <a:t>Mention the data used</a:t>
            </a:r>
          </a:p>
          <a:p>
            <a:pPr marL="285750" indent="-285750">
              <a:buFont typeface="Wingdings" pitchFamily="2" charset="2"/>
              <a:buChar char="§"/>
            </a:pPr>
            <a:endParaRPr lang="en-US" dirty="0"/>
          </a:p>
          <a:p>
            <a:pPr marL="285750" indent="-285750">
              <a:buFont typeface="Wingdings" pitchFamily="2" charset="2"/>
              <a:buChar char="§"/>
            </a:pPr>
            <a:r>
              <a:rPr lang="en-US" dirty="0"/>
              <a:t>What type of analyses will be performed </a:t>
            </a:r>
          </a:p>
          <a:p>
            <a:pPr marL="285750" indent="-285750">
              <a:buFont typeface="Wingdings" pitchFamily="2" charset="2"/>
              <a:buChar char="§"/>
            </a:pPr>
            <a:endParaRPr lang="en-US" dirty="0"/>
          </a:p>
          <a:p>
            <a:pPr marL="285750" indent="-285750">
              <a:buFont typeface="Wingdings" pitchFamily="2" charset="2"/>
              <a:buChar char="§"/>
            </a:pPr>
            <a:r>
              <a:rPr lang="en-US" dirty="0"/>
              <a:t>Why use R to perform the analysis</a:t>
            </a:r>
          </a:p>
          <a:p>
            <a:endParaRPr lang="en-US" dirty="0"/>
          </a:p>
          <a:p>
            <a:endParaRPr lang="en-US" dirty="0"/>
          </a:p>
        </p:txBody>
      </p:sp>
    </p:spTree>
    <p:extLst>
      <p:ext uri="{BB962C8B-B14F-4D97-AF65-F5344CB8AC3E}">
        <p14:creationId xmlns:p14="http://schemas.microsoft.com/office/powerpoint/2010/main" val="40034677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CB46C0-191B-15D8-F93E-FA912F86FE30}"/>
              </a:ext>
            </a:extLst>
          </p:cNvPr>
          <p:cNvSpPr txBox="1"/>
          <p:nvPr/>
        </p:nvSpPr>
        <p:spPr>
          <a:xfrm>
            <a:off x="593124" y="2136338"/>
            <a:ext cx="3793525" cy="2862322"/>
          </a:xfrm>
          <a:prstGeom prst="rect">
            <a:avLst/>
          </a:prstGeom>
          <a:noFill/>
        </p:spPr>
        <p:txBody>
          <a:bodyPr wrap="square">
            <a:spAutoFit/>
          </a:bodyPr>
          <a:lstStyle/>
          <a:p>
            <a:pPr algn="l"/>
            <a:r>
              <a:rPr lang="en-GB" b="0" i="0" u="none" strike="noStrike" dirty="0">
                <a:solidFill>
                  <a:srgbClr val="373A3C"/>
                </a:solidFill>
                <a:effectLst/>
                <a:latin typeface="arial" panose="020B0604020202020204" pitchFamily="34" charset="0"/>
              </a:rPr>
              <a:t>a. How many people are included in the sample? </a:t>
            </a:r>
          </a:p>
          <a:p>
            <a:pPr algn="l"/>
            <a:r>
              <a:rPr lang="en-GB" b="0" i="0" u="none" strike="noStrike" dirty="0">
                <a:solidFill>
                  <a:srgbClr val="373A3C"/>
                </a:solidFill>
                <a:effectLst/>
                <a:latin typeface="arial" panose="020B0604020202020204" pitchFamily="34" charset="0"/>
              </a:rPr>
              <a:t>b. What is the percentage of people who drink alcohol? </a:t>
            </a:r>
          </a:p>
          <a:p>
            <a:pPr algn="l"/>
            <a:r>
              <a:rPr lang="en-GB" b="0" i="0" u="none" strike="noStrike" dirty="0">
                <a:solidFill>
                  <a:srgbClr val="373A3C"/>
                </a:solidFill>
                <a:effectLst/>
                <a:latin typeface="arial" panose="020B0604020202020204" pitchFamily="34" charset="0"/>
              </a:rPr>
              <a:t>c. What is the percentage of women in the sample?</a:t>
            </a:r>
          </a:p>
          <a:p>
            <a:pPr algn="l"/>
            <a:r>
              <a:rPr lang="en-GB" b="0" i="0" u="none" strike="noStrike" dirty="0">
                <a:solidFill>
                  <a:srgbClr val="373A3C"/>
                </a:solidFill>
                <a:effectLst/>
                <a:latin typeface="arial" panose="020B0604020202020204" pitchFamily="34" charset="0"/>
              </a:rPr>
              <a:t>d. What is the highest educational level? </a:t>
            </a:r>
          </a:p>
          <a:p>
            <a:pPr algn="l"/>
            <a:r>
              <a:rPr lang="en-GB" b="0" i="0" u="none" strike="noStrike" dirty="0">
                <a:solidFill>
                  <a:srgbClr val="373A3C"/>
                </a:solidFill>
                <a:effectLst/>
                <a:latin typeface="arial" panose="020B0604020202020204" pitchFamily="34" charset="0"/>
              </a:rPr>
              <a:t>e. What is percentage of divorced and separated people?</a:t>
            </a:r>
          </a:p>
        </p:txBody>
      </p:sp>
      <p:sp>
        <p:nvSpPr>
          <p:cNvPr id="5" name="TextBox 4">
            <a:extLst>
              <a:ext uri="{FF2B5EF4-FFF2-40B4-BE49-F238E27FC236}">
                <a16:creationId xmlns:a16="http://schemas.microsoft.com/office/drawing/2014/main" id="{DE2F61E8-525F-1AE5-A1A7-80CEE4566FEC}"/>
              </a:ext>
            </a:extLst>
          </p:cNvPr>
          <p:cNvSpPr txBox="1"/>
          <p:nvPr/>
        </p:nvSpPr>
        <p:spPr>
          <a:xfrm>
            <a:off x="2631989" y="488778"/>
            <a:ext cx="4572000" cy="369332"/>
          </a:xfrm>
          <a:prstGeom prst="rect">
            <a:avLst/>
          </a:prstGeom>
          <a:noFill/>
        </p:spPr>
        <p:txBody>
          <a:bodyPr wrap="square">
            <a:spAutoFit/>
          </a:bodyPr>
          <a:lstStyle/>
          <a:p>
            <a:pPr algn="l"/>
            <a:r>
              <a:rPr lang="en-GB" b="0" i="0" u="none" strike="noStrike" dirty="0">
                <a:solidFill>
                  <a:srgbClr val="373A3C"/>
                </a:solidFill>
                <a:effectLst/>
                <a:latin typeface="arial" panose="020B0604020202020204" pitchFamily="34" charset="0"/>
              </a:rPr>
              <a:t>Descriptive Statistics</a:t>
            </a:r>
          </a:p>
        </p:txBody>
      </p:sp>
      <p:graphicFrame>
        <p:nvGraphicFramePr>
          <p:cNvPr id="6" name="Table 6">
            <a:extLst>
              <a:ext uri="{FF2B5EF4-FFF2-40B4-BE49-F238E27FC236}">
                <a16:creationId xmlns:a16="http://schemas.microsoft.com/office/drawing/2014/main" id="{7A1F46CB-49A5-390F-B9E2-49F027BF5C16}"/>
              </a:ext>
            </a:extLst>
          </p:cNvPr>
          <p:cNvGraphicFramePr>
            <a:graphicFrameLocks noGrp="1"/>
          </p:cNvGraphicFramePr>
          <p:nvPr>
            <p:extLst>
              <p:ext uri="{D42A27DB-BD31-4B8C-83A1-F6EECF244321}">
                <p14:modId xmlns:p14="http://schemas.microsoft.com/office/powerpoint/2010/main" val="1984082614"/>
              </p:ext>
            </p:extLst>
          </p:nvPr>
        </p:nvGraphicFramePr>
        <p:xfrm>
          <a:off x="4386649" y="2136338"/>
          <a:ext cx="4572000" cy="3032760"/>
        </p:xfrm>
        <a:graphic>
          <a:graphicData uri="http://schemas.openxmlformats.org/drawingml/2006/table">
            <a:tbl>
              <a:tblPr firstRow="1" bandRow="1">
                <a:tableStyleId>{5C22544A-7EE6-4342-B048-85BDC9FD1C3A}</a:tableStyleId>
              </a:tblPr>
              <a:tblGrid>
                <a:gridCol w="2491946">
                  <a:extLst>
                    <a:ext uri="{9D8B030D-6E8A-4147-A177-3AD203B41FA5}">
                      <a16:colId xmlns:a16="http://schemas.microsoft.com/office/drawing/2014/main" val="2491235239"/>
                    </a:ext>
                  </a:extLst>
                </a:gridCol>
                <a:gridCol w="2080054">
                  <a:extLst>
                    <a:ext uri="{9D8B030D-6E8A-4147-A177-3AD203B41FA5}">
                      <a16:colId xmlns:a16="http://schemas.microsoft.com/office/drawing/2014/main" val="1153091301"/>
                    </a:ext>
                  </a:extLst>
                </a:gridCol>
              </a:tblGrid>
              <a:tr h="370840">
                <a:tc>
                  <a:txBody>
                    <a:bodyPr/>
                    <a:lstStyle/>
                    <a:p>
                      <a:r>
                        <a:rPr lang="en-US" dirty="0"/>
                        <a:t>Total sample</a:t>
                      </a:r>
                    </a:p>
                  </a:txBody>
                  <a:tcPr/>
                </a:tc>
                <a:tc>
                  <a:txBody>
                    <a:bodyPr/>
                    <a:lstStyle/>
                    <a:p>
                      <a:r>
                        <a:rPr lang="en-US" dirty="0"/>
                        <a:t>??</a:t>
                      </a:r>
                    </a:p>
                  </a:txBody>
                  <a:tcPr/>
                </a:tc>
                <a:extLst>
                  <a:ext uri="{0D108BD9-81ED-4DB2-BD59-A6C34878D82A}">
                    <a16:rowId xmlns:a16="http://schemas.microsoft.com/office/drawing/2014/main" val="2446070072"/>
                  </a:ext>
                </a:extLst>
              </a:tr>
              <a:tr h="370840">
                <a:tc>
                  <a:txBody>
                    <a:bodyPr/>
                    <a:lstStyle/>
                    <a:p>
                      <a:r>
                        <a:rPr lang="en-US" dirty="0"/>
                        <a:t>% of people drink alcohol</a:t>
                      </a:r>
                    </a:p>
                  </a:txBody>
                  <a:tcPr/>
                </a:tc>
                <a:tc>
                  <a:txBody>
                    <a:bodyPr/>
                    <a:lstStyle/>
                    <a:p>
                      <a:r>
                        <a:rPr lang="en-US" dirty="0"/>
                        <a:t>??</a:t>
                      </a:r>
                    </a:p>
                  </a:txBody>
                  <a:tcPr/>
                </a:tc>
                <a:extLst>
                  <a:ext uri="{0D108BD9-81ED-4DB2-BD59-A6C34878D82A}">
                    <a16:rowId xmlns:a16="http://schemas.microsoft.com/office/drawing/2014/main" val="209369135"/>
                  </a:ext>
                </a:extLst>
              </a:tr>
              <a:tr h="370840">
                <a:tc>
                  <a:txBody>
                    <a:bodyPr/>
                    <a:lstStyle/>
                    <a:p>
                      <a:r>
                        <a:rPr lang="en-US" dirty="0"/>
                        <a:t>% of women in the sample</a:t>
                      </a:r>
                    </a:p>
                  </a:txBody>
                  <a:tcPr/>
                </a:tc>
                <a:tc>
                  <a:txBody>
                    <a:bodyPr/>
                    <a:lstStyle/>
                    <a:p>
                      <a:r>
                        <a:rPr lang="en-US" dirty="0"/>
                        <a:t>??</a:t>
                      </a:r>
                    </a:p>
                  </a:txBody>
                  <a:tcPr/>
                </a:tc>
                <a:extLst>
                  <a:ext uri="{0D108BD9-81ED-4DB2-BD59-A6C34878D82A}">
                    <a16:rowId xmlns:a16="http://schemas.microsoft.com/office/drawing/2014/main" val="1934072396"/>
                  </a:ext>
                </a:extLst>
              </a:tr>
              <a:tr h="370840">
                <a:tc>
                  <a:txBody>
                    <a:bodyPr/>
                    <a:lstStyle/>
                    <a:p>
                      <a:r>
                        <a:rPr lang="en-US" dirty="0"/>
                        <a:t>Highest educational level- </a:t>
                      </a:r>
                    </a:p>
                  </a:txBody>
                  <a:tcPr/>
                </a:tc>
                <a:tc>
                  <a:txBody>
                    <a:bodyPr/>
                    <a:lstStyle/>
                    <a:p>
                      <a:r>
                        <a:rPr lang="en-US" dirty="0"/>
                        <a:t>??</a:t>
                      </a:r>
                    </a:p>
                  </a:txBody>
                  <a:tcPr/>
                </a:tc>
                <a:extLst>
                  <a:ext uri="{0D108BD9-81ED-4DB2-BD59-A6C34878D82A}">
                    <a16:rowId xmlns:a16="http://schemas.microsoft.com/office/drawing/2014/main" val="2908819290"/>
                  </a:ext>
                </a:extLst>
              </a:tr>
              <a:tr h="370840">
                <a:tc>
                  <a:txBody>
                    <a:bodyPr/>
                    <a:lstStyle/>
                    <a:p>
                      <a:r>
                        <a:rPr lang="en-US" dirty="0"/>
                        <a:t>Divorced</a:t>
                      </a:r>
                    </a:p>
                  </a:txBody>
                  <a:tcPr/>
                </a:tc>
                <a:tc>
                  <a:txBody>
                    <a:bodyPr/>
                    <a:lstStyle/>
                    <a:p>
                      <a:r>
                        <a:rPr lang="en-US" dirty="0"/>
                        <a:t>??</a:t>
                      </a:r>
                    </a:p>
                  </a:txBody>
                  <a:tcPr/>
                </a:tc>
                <a:extLst>
                  <a:ext uri="{0D108BD9-81ED-4DB2-BD59-A6C34878D82A}">
                    <a16:rowId xmlns:a16="http://schemas.microsoft.com/office/drawing/2014/main" val="3684562318"/>
                  </a:ext>
                </a:extLst>
              </a:tr>
              <a:tr h="370840">
                <a:tc>
                  <a:txBody>
                    <a:bodyPr/>
                    <a:lstStyle/>
                    <a:p>
                      <a:r>
                        <a:rPr lang="en-US" dirty="0"/>
                        <a:t>Separated</a:t>
                      </a:r>
                    </a:p>
                  </a:txBody>
                  <a:tcPr/>
                </a:tc>
                <a:tc>
                  <a:txBody>
                    <a:bodyPr/>
                    <a:lstStyle/>
                    <a:p>
                      <a:r>
                        <a:rPr lang="en-US" dirty="0"/>
                        <a:t>??</a:t>
                      </a:r>
                    </a:p>
                  </a:txBody>
                  <a:tcPr/>
                </a:tc>
                <a:extLst>
                  <a:ext uri="{0D108BD9-81ED-4DB2-BD59-A6C34878D82A}">
                    <a16:rowId xmlns:a16="http://schemas.microsoft.com/office/drawing/2014/main" val="1724601486"/>
                  </a:ext>
                </a:extLst>
              </a:tr>
            </a:tbl>
          </a:graphicData>
        </a:graphic>
      </p:graphicFrame>
      <p:sp>
        <p:nvSpPr>
          <p:cNvPr id="7" name="TextBox 6">
            <a:extLst>
              <a:ext uri="{FF2B5EF4-FFF2-40B4-BE49-F238E27FC236}">
                <a16:creationId xmlns:a16="http://schemas.microsoft.com/office/drawing/2014/main" id="{513DC86F-8428-6032-7065-33D57AD9F72C}"/>
              </a:ext>
            </a:extLst>
          </p:cNvPr>
          <p:cNvSpPr txBox="1"/>
          <p:nvPr/>
        </p:nvSpPr>
        <p:spPr>
          <a:xfrm>
            <a:off x="1223319" y="5696465"/>
            <a:ext cx="6672649" cy="369332"/>
          </a:xfrm>
          <a:prstGeom prst="rect">
            <a:avLst/>
          </a:prstGeom>
          <a:noFill/>
        </p:spPr>
        <p:txBody>
          <a:bodyPr wrap="square" rtlCol="0">
            <a:spAutoFit/>
          </a:bodyPr>
          <a:lstStyle/>
          <a:p>
            <a:r>
              <a:rPr lang="en-US" dirty="0"/>
              <a:t>** Below the table, interpret the data</a:t>
            </a:r>
          </a:p>
        </p:txBody>
      </p:sp>
    </p:spTree>
    <p:extLst>
      <p:ext uri="{BB962C8B-B14F-4D97-AF65-F5344CB8AC3E}">
        <p14:creationId xmlns:p14="http://schemas.microsoft.com/office/powerpoint/2010/main" val="2279226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C5CF7B-2062-9337-E8CE-19FE4EC06B25}"/>
              </a:ext>
            </a:extLst>
          </p:cNvPr>
          <p:cNvSpPr txBox="1"/>
          <p:nvPr/>
        </p:nvSpPr>
        <p:spPr>
          <a:xfrm>
            <a:off x="2125362" y="148281"/>
            <a:ext cx="5955957" cy="923330"/>
          </a:xfrm>
          <a:prstGeom prst="rect">
            <a:avLst/>
          </a:prstGeom>
          <a:noFill/>
        </p:spPr>
        <p:txBody>
          <a:bodyPr wrap="square">
            <a:spAutoFit/>
          </a:bodyPr>
          <a:lstStyle/>
          <a:p>
            <a:r>
              <a:rPr lang="en-GB" b="0" i="0" u="none" strike="noStrike" dirty="0">
                <a:solidFill>
                  <a:srgbClr val="373A3C"/>
                </a:solidFill>
                <a:effectLst/>
                <a:latin typeface="arial" panose="020B0604020202020204" pitchFamily="34" charset="0"/>
              </a:rPr>
              <a:t>Find the mean, median, mode, minimum, maximum, range and standard deviation of household size, BMI and age at last birthday.</a:t>
            </a:r>
            <a:endParaRPr lang="en-US" dirty="0"/>
          </a:p>
        </p:txBody>
      </p:sp>
      <p:graphicFrame>
        <p:nvGraphicFramePr>
          <p:cNvPr id="4" name="Table 4">
            <a:extLst>
              <a:ext uri="{FF2B5EF4-FFF2-40B4-BE49-F238E27FC236}">
                <a16:creationId xmlns:a16="http://schemas.microsoft.com/office/drawing/2014/main" id="{B8930EBF-1B88-93DB-A898-C7CBC5520268}"/>
              </a:ext>
            </a:extLst>
          </p:cNvPr>
          <p:cNvGraphicFramePr>
            <a:graphicFrameLocks noGrp="1"/>
          </p:cNvGraphicFramePr>
          <p:nvPr>
            <p:extLst>
              <p:ext uri="{D42A27DB-BD31-4B8C-83A1-F6EECF244321}">
                <p14:modId xmlns:p14="http://schemas.microsoft.com/office/powerpoint/2010/main" val="916111882"/>
              </p:ext>
            </p:extLst>
          </p:nvPr>
        </p:nvGraphicFramePr>
        <p:xfrm>
          <a:off x="1025611" y="2501900"/>
          <a:ext cx="6965092" cy="3505200"/>
        </p:xfrm>
        <a:graphic>
          <a:graphicData uri="http://schemas.openxmlformats.org/drawingml/2006/table">
            <a:tbl>
              <a:tblPr firstRow="1" bandRow="1">
                <a:tableStyleId>{5C22544A-7EE6-4342-B048-85BDC9FD1C3A}</a:tableStyleId>
              </a:tblPr>
              <a:tblGrid>
                <a:gridCol w="1890584">
                  <a:extLst>
                    <a:ext uri="{9D8B030D-6E8A-4147-A177-3AD203B41FA5}">
                      <a16:colId xmlns:a16="http://schemas.microsoft.com/office/drawing/2014/main" val="1765052845"/>
                    </a:ext>
                  </a:extLst>
                </a:gridCol>
                <a:gridCol w="1591962">
                  <a:extLst>
                    <a:ext uri="{9D8B030D-6E8A-4147-A177-3AD203B41FA5}">
                      <a16:colId xmlns:a16="http://schemas.microsoft.com/office/drawing/2014/main" val="920914044"/>
                    </a:ext>
                  </a:extLst>
                </a:gridCol>
                <a:gridCol w="1741273">
                  <a:extLst>
                    <a:ext uri="{9D8B030D-6E8A-4147-A177-3AD203B41FA5}">
                      <a16:colId xmlns:a16="http://schemas.microsoft.com/office/drawing/2014/main" val="1149145944"/>
                    </a:ext>
                  </a:extLst>
                </a:gridCol>
                <a:gridCol w="1741273">
                  <a:extLst>
                    <a:ext uri="{9D8B030D-6E8A-4147-A177-3AD203B41FA5}">
                      <a16:colId xmlns:a16="http://schemas.microsoft.com/office/drawing/2014/main" val="1003824419"/>
                    </a:ext>
                  </a:extLst>
                </a:gridCol>
              </a:tblGrid>
              <a:tr h="370840">
                <a:tc>
                  <a:txBody>
                    <a:bodyPr/>
                    <a:lstStyle/>
                    <a:p>
                      <a:endParaRPr lang="en-US" dirty="0"/>
                    </a:p>
                  </a:txBody>
                  <a:tcPr/>
                </a:tc>
                <a:tc>
                  <a:txBody>
                    <a:bodyPr/>
                    <a:lstStyle/>
                    <a:p>
                      <a:r>
                        <a:rPr lang="en-US" dirty="0"/>
                        <a:t>Household size</a:t>
                      </a:r>
                    </a:p>
                  </a:txBody>
                  <a:tcPr/>
                </a:tc>
                <a:tc>
                  <a:txBody>
                    <a:bodyPr/>
                    <a:lstStyle/>
                    <a:p>
                      <a:r>
                        <a:rPr lang="en-US" dirty="0"/>
                        <a:t>BMI</a:t>
                      </a:r>
                    </a:p>
                  </a:txBody>
                  <a:tcPr/>
                </a:tc>
                <a:tc>
                  <a:txBody>
                    <a:bodyPr/>
                    <a:lstStyle/>
                    <a:p>
                      <a:r>
                        <a:rPr lang="en-US" dirty="0"/>
                        <a:t>Age at last birthday</a:t>
                      </a:r>
                    </a:p>
                  </a:txBody>
                  <a:tcPr/>
                </a:tc>
                <a:extLst>
                  <a:ext uri="{0D108BD9-81ED-4DB2-BD59-A6C34878D82A}">
                    <a16:rowId xmlns:a16="http://schemas.microsoft.com/office/drawing/2014/main" val="1984757195"/>
                  </a:ext>
                </a:extLst>
              </a:tr>
              <a:tr h="370840">
                <a:tc>
                  <a:txBody>
                    <a:bodyPr/>
                    <a:lstStyle/>
                    <a:p>
                      <a:r>
                        <a:rPr lang="en-US" dirty="0"/>
                        <a:t>Mean</a:t>
                      </a:r>
                    </a:p>
                  </a:txBody>
                  <a:tcPr/>
                </a:tc>
                <a:tc>
                  <a:txBody>
                    <a:bodyPr/>
                    <a:lstStyle/>
                    <a:p>
                      <a:r>
                        <a:rPr lang="en-US" dirty="0"/>
                        <a:t>??</a:t>
                      </a:r>
                    </a:p>
                  </a:txBody>
                  <a:tcPr/>
                </a:tc>
                <a:tc>
                  <a:txBody>
                    <a:bodyPr/>
                    <a:lstStyle/>
                    <a:p>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extLst>
                  <a:ext uri="{0D108BD9-81ED-4DB2-BD59-A6C34878D82A}">
                    <a16:rowId xmlns:a16="http://schemas.microsoft.com/office/drawing/2014/main" val="3702447622"/>
                  </a:ext>
                </a:extLst>
              </a:tr>
              <a:tr h="370840">
                <a:tc>
                  <a:txBody>
                    <a:bodyPr/>
                    <a:lstStyle/>
                    <a:p>
                      <a:r>
                        <a:rPr lang="en-US" dirty="0"/>
                        <a:t>Median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extLst>
                  <a:ext uri="{0D108BD9-81ED-4DB2-BD59-A6C34878D82A}">
                    <a16:rowId xmlns:a16="http://schemas.microsoft.com/office/drawing/2014/main" val="2229273377"/>
                  </a:ext>
                </a:extLst>
              </a:tr>
              <a:tr h="370840">
                <a:tc>
                  <a:txBody>
                    <a:bodyPr/>
                    <a:lstStyle/>
                    <a:p>
                      <a:r>
                        <a:rPr lang="en-US" dirty="0"/>
                        <a:t>Mode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extLst>
                  <a:ext uri="{0D108BD9-81ED-4DB2-BD59-A6C34878D82A}">
                    <a16:rowId xmlns:a16="http://schemas.microsoft.com/office/drawing/2014/main" val="3421808093"/>
                  </a:ext>
                </a:extLst>
              </a:tr>
              <a:tr h="370840">
                <a:tc>
                  <a:txBody>
                    <a:bodyPr/>
                    <a:lstStyle/>
                    <a:p>
                      <a:r>
                        <a:rPr lang="en-US" dirty="0"/>
                        <a:t>Minimum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extLst>
                  <a:ext uri="{0D108BD9-81ED-4DB2-BD59-A6C34878D82A}">
                    <a16:rowId xmlns:a16="http://schemas.microsoft.com/office/drawing/2014/main" val="3703944198"/>
                  </a:ext>
                </a:extLst>
              </a:tr>
              <a:tr h="370840">
                <a:tc>
                  <a:txBody>
                    <a:bodyPr/>
                    <a:lstStyle/>
                    <a:p>
                      <a:r>
                        <a:rPr lang="en-US" dirty="0"/>
                        <a:t>Maximum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extLst>
                  <a:ext uri="{0D108BD9-81ED-4DB2-BD59-A6C34878D82A}">
                    <a16:rowId xmlns:a16="http://schemas.microsoft.com/office/drawing/2014/main" val="3856020652"/>
                  </a:ext>
                </a:extLst>
              </a:tr>
              <a:tr h="370840">
                <a:tc>
                  <a:txBody>
                    <a:bodyPr/>
                    <a:lstStyle/>
                    <a:p>
                      <a:r>
                        <a:rPr lang="en-US" dirty="0"/>
                        <a:t>Range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extLst>
                  <a:ext uri="{0D108BD9-81ED-4DB2-BD59-A6C34878D82A}">
                    <a16:rowId xmlns:a16="http://schemas.microsoft.com/office/drawing/2014/main" val="4203136161"/>
                  </a:ext>
                </a:extLst>
              </a:tr>
              <a:tr h="370840">
                <a:tc>
                  <a:txBody>
                    <a:bodyPr/>
                    <a:lstStyle/>
                    <a:p>
                      <a:r>
                        <a:rPr lang="en-US" dirty="0"/>
                        <a:t>Standard deviation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endParaRPr lang="en-US" dirty="0"/>
                    </a:p>
                  </a:txBody>
                  <a:tcPr/>
                </a:tc>
                <a:extLst>
                  <a:ext uri="{0D108BD9-81ED-4DB2-BD59-A6C34878D82A}">
                    <a16:rowId xmlns:a16="http://schemas.microsoft.com/office/drawing/2014/main" val="3641084742"/>
                  </a:ext>
                </a:extLst>
              </a:tr>
            </a:tbl>
          </a:graphicData>
        </a:graphic>
      </p:graphicFrame>
    </p:spTree>
    <p:extLst>
      <p:ext uri="{BB962C8B-B14F-4D97-AF65-F5344CB8AC3E}">
        <p14:creationId xmlns:p14="http://schemas.microsoft.com/office/powerpoint/2010/main" val="33283023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F69689-1B20-2DDE-F2D2-9F837E984F49}"/>
              </a:ext>
            </a:extLst>
          </p:cNvPr>
          <p:cNvSpPr txBox="1"/>
          <p:nvPr/>
        </p:nvSpPr>
        <p:spPr>
          <a:xfrm>
            <a:off x="2792627" y="575274"/>
            <a:ext cx="4572000" cy="369332"/>
          </a:xfrm>
          <a:prstGeom prst="rect">
            <a:avLst/>
          </a:prstGeom>
          <a:noFill/>
        </p:spPr>
        <p:txBody>
          <a:bodyPr wrap="square">
            <a:spAutoFit/>
          </a:bodyPr>
          <a:lstStyle/>
          <a:p>
            <a:r>
              <a:rPr lang="en-GB" b="0" i="0" u="none" strike="noStrike" dirty="0">
                <a:solidFill>
                  <a:srgbClr val="373A3C"/>
                </a:solidFill>
                <a:effectLst/>
                <a:latin typeface="arial" panose="020B0604020202020204" pitchFamily="34" charset="0"/>
              </a:rPr>
              <a:t>Inferential Statistics</a:t>
            </a:r>
            <a:endParaRPr lang="en-US" dirty="0"/>
          </a:p>
        </p:txBody>
      </p:sp>
      <p:sp>
        <p:nvSpPr>
          <p:cNvPr id="5" name="TextBox 4">
            <a:extLst>
              <a:ext uri="{FF2B5EF4-FFF2-40B4-BE49-F238E27FC236}">
                <a16:creationId xmlns:a16="http://schemas.microsoft.com/office/drawing/2014/main" id="{41C5A227-05C4-E98E-2FB2-F89F81CCE413}"/>
              </a:ext>
            </a:extLst>
          </p:cNvPr>
          <p:cNvSpPr txBox="1"/>
          <p:nvPr/>
        </p:nvSpPr>
        <p:spPr>
          <a:xfrm>
            <a:off x="444844" y="1926793"/>
            <a:ext cx="7685902" cy="646331"/>
          </a:xfrm>
          <a:prstGeom prst="rect">
            <a:avLst/>
          </a:prstGeom>
          <a:noFill/>
        </p:spPr>
        <p:txBody>
          <a:bodyPr wrap="square">
            <a:spAutoFit/>
          </a:bodyPr>
          <a:lstStyle/>
          <a:p>
            <a:pPr algn="l"/>
            <a:r>
              <a:rPr lang="en-GB" b="0" i="0" u="none" strike="noStrike" dirty="0">
                <a:solidFill>
                  <a:srgbClr val="373A3C"/>
                </a:solidFill>
                <a:effectLst/>
                <a:latin typeface="arial" panose="020B0604020202020204" pitchFamily="34" charset="0"/>
              </a:rPr>
              <a:t>a. Run a significance test to find out which gender drinks more alcohol. </a:t>
            </a:r>
          </a:p>
          <a:p>
            <a:pPr algn="l"/>
            <a:r>
              <a:rPr lang="en-GB" b="0" i="0" u="none" strike="noStrike" dirty="0">
                <a:solidFill>
                  <a:srgbClr val="373A3C"/>
                </a:solidFill>
                <a:effectLst/>
                <a:latin typeface="arial" panose="020B0604020202020204" pitchFamily="34" charset="0"/>
              </a:rPr>
              <a:t>b. Run a significance test to find out which region drinks the most alcohol.</a:t>
            </a:r>
          </a:p>
        </p:txBody>
      </p:sp>
      <p:sp>
        <p:nvSpPr>
          <p:cNvPr id="6" name="TextBox 5">
            <a:extLst>
              <a:ext uri="{FF2B5EF4-FFF2-40B4-BE49-F238E27FC236}">
                <a16:creationId xmlns:a16="http://schemas.microsoft.com/office/drawing/2014/main" id="{46FA663D-0417-255A-4B2D-3217909CE3CF}"/>
              </a:ext>
            </a:extLst>
          </p:cNvPr>
          <p:cNvSpPr txBox="1"/>
          <p:nvPr/>
        </p:nvSpPr>
        <p:spPr>
          <a:xfrm>
            <a:off x="704335" y="2690439"/>
            <a:ext cx="5239265" cy="923330"/>
          </a:xfrm>
          <a:prstGeom prst="rect">
            <a:avLst/>
          </a:prstGeom>
          <a:noFill/>
        </p:spPr>
        <p:txBody>
          <a:bodyPr wrap="square" rtlCol="0">
            <a:spAutoFit/>
          </a:bodyPr>
          <a:lstStyle/>
          <a:p>
            <a:r>
              <a:rPr lang="en-US" dirty="0"/>
              <a:t>Which test will be used here?</a:t>
            </a:r>
          </a:p>
          <a:p>
            <a:r>
              <a:rPr lang="en-US" dirty="0"/>
              <a:t>How will you present?</a:t>
            </a:r>
          </a:p>
          <a:p>
            <a:r>
              <a:rPr lang="en-US" dirty="0"/>
              <a:t>How will you interpret?</a:t>
            </a:r>
          </a:p>
        </p:txBody>
      </p:sp>
      <p:graphicFrame>
        <p:nvGraphicFramePr>
          <p:cNvPr id="7" name="Table 7">
            <a:extLst>
              <a:ext uri="{FF2B5EF4-FFF2-40B4-BE49-F238E27FC236}">
                <a16:creationId xmlns:a16="http://schemas.microsoft.com/office/drawing/2014/main" id="{0A8EB990-1ED8-C546-ACAA-D1D521843983}"/>
              </a:ext>
            </a:extLst>
          </p:cNvPr>
          <p:cNvGraphicFramePr>
            <a:graphicFrameLocks noGrp="1"/>
          </p:cNvGraphicFramePr>
          <p:nvPr>
            <p:extLst>
              <p:ext uri="{D42A27DB-BD31-4B8C-83A1-F6EECF244321}">
                <p14:modId xmlns:p14="http://schemas.microsoft.com/office/powerpoint/2010/main" val="3125050400"/>
              </p:ext>
            </p:extLst>
          </p:nvPr>
        </p:nvGraphicFramePr>
        <p:xfrm>
          <a:off x="1239795" y="3836435"/>
          <a:ext cx="6096000" cy="2026920"/>
        </p:xfrm>
        <a:graphic>
          <a:graphicData uri="http://schemas.openxmlformats.org/drawingml/2006/table">
            <a:tbl>
              <a:tblPr firstRow="1" bandRow="1">
                <a:tableStyleId>{5C22544A-7EE6-4342-B048-85BDC9FD1C3A}</a:tableStyleId>
              </a:tblPr>
              <a:tblGrid>
                <a:gridCol w="1524000">
                  <a:extLst>
                    <a:ext uri="{9D8B030D-6E8A-4147-A177-3AD203B41FA5}">
                      <a16:colId xmlns:a16="http://schemas.microsoft.com/office/drawing/2014/main" val="3321479067"/>
                    </a:ext>
                  </a:extLst>
                </a:gridCol>
                <a:gridCol w="1524000">
                  <a:extLst>
                    <a:ext uri="{9D8B030D-6E8A-4147-A177-3AD203B41FA5}">
                      <a16:colId xmlns:a16="http://schemas.microsoft.com/office/drawing/2014/main" val="3330392779"/>
                    </a:ext>
                  </a:extLst>
                </a:gridCol>
                <a:gridCol w="1524000">
                  <a:extLst>
                    <a:ext uri="{9D8B030D-6E8A-4147-A177-3AD203B41FA5}">
                      <a16:colId xmlns:a16="http://schemas.microsoft.com/office/drawing/2014/main" val="2018283656"/>
                    </a:ext>
                  </a:extLst>
                </a:gridCol>
                <a:gridCol w="1524000">
                  <a:extLst>
                    <a:ext uri="{9D8B030D-6E8A-4147-A177-3AD203B41FA5}">
                      <a16:colId xmlns:a16="http://schemas.microsoft.com/office/drawing/2014/main" val="976642063"/>
                    </a:ext>
                  </a:extLst>
                </a:gridCol>
              </a:tblGrid>
              <a:tr h="370840">
                <a:tc>
                  <a:txBody>
                    <a:bodyPr/>
                    <a:lstStyle/>
                    <a:p>
                      <a:endParaRPr lang="en-US" dirty="0"/>
                    </a:p>
                  </a:txBody>
                  <a:tcPr/>
                </a:tc>
                <a:tc gridSpan="2">
                  <a:txBody>
                    <a:bodyPr/>
                    <a:lstStyle/>
                    <a:p>
                      <a:pPr algn="ctr"/>
                      <a:r>
                        <a:rPr lang="en-US" dirty="0"/>
                        <a:t>Drinking Status</a:t>
                      </a:r>
                    </a:p>
                  </a:txBody>
                  <a:tcPr/>
                </a:tc>
                <a:tc hMerge="1">
                  <a:txBody>
                    <a:bodyPr/>
                    <a:lstStyle/>
                    <a:p>
                      <a:endParaRPr lang="en-US" dirty="0"/>
                    </a:p>
                  </a:txBody>
                  <a:tcPr/>
                </a:tc>
                <a:tc>
                  <a:txBody>
                    <a:bodyPr/>
                    <a:lstStyle/>
                    <a:p>
                      <a:r>
                        <a:rPr lang="en-US" dirty="0"/>
                        <a:t>Value of the test and p value</a:t>
                      </a:r>
                    </a:p>
                  </a:txBody>
                  <a:tcPr/>
                </a:tc>
                <a:extLst>
                  <a:ext uri="{0D108BD9-81ED-4DB2-BD59-A6C34878D82A}">
                    <a16:rowId xmlns:a16="http://schemas.microsoft.com/office/drawing/2014/main" val="2024940619"/>
                  </a:ext>
                </a:extLst>
              </a:tr>
              <a:tr h="370840">
                <a:tc>
                  <a:txBody>
                    <a:bodyPr/>
                    <a:lstStyle/>
                    <a:p>
                      <a:r>
                        <a:rPr lang="en-US" dirty="0"/>
                        <a:t>Gender</a:t>
                      </a:r>
                    </a:p>
                  </a:txBody>
                  <a:tcPr/>
                </a:tc>
                <a:tc>
                  <a:txBody>
                    <a:bodyPr/>
                    <a:lstStyle/>
                    <a:p>
                      <a:r>
                        <a:rPr lang="en-US" dirty="0"/>
                        <a:t>Yes</a:t>
                      </a:r>
                    </a:p>
                  </a:txBody>
                  <a:tcPr/>
                </a:tc>
                <a:tc>
                  <a:txBody>
                    <a:bodyPr/>
                    <a:lstStyle/>
                    <a:p>
                      <a:r>
                        <a:rPr lang="en-US" dirty="0"/>
                        <a:t>No</a:t>
                      </a:r>
                    </a:p>
                  </a:txBody>
                  <a:tcPr/>
                </a:tc>
                <a:tc rowSpan="3">
                  <a:txBody>
                    <a:bodyPr/>
                    <a:lstStyle/>
                    <a:p>
                      <a:r>
                        <a:rPr lang="en-US" dirty="0"/>
                        <a:t>Chi-square= 8.769</a:t>
                      </a:r>
                    </a:p>
                    <a:p>
                      <a:r>
                        <a:rPr lang="en-US" dirty="0"/>
                        <a:t>P-value=0.02</a:t>
                      </a:r>
                    </a:p>
                  </a:txBody>
                  <a:tcPr/>
                </a:tc>
                <a:extLst>
                  <a:ext uri="{0D108BD9-81ED-4DB2-BD59-A6C34878D82A}">
                    <a16:rowId xmlns:a16="http://schemas.microsoft.com/office/drawing/2014/main" val="3223090162"/>
                  </a:ext>
                </a:extLst>
              </a:tr>
              <a:tr h="370840">
                <a:tc>
                  <a:txBody>
                    <a:bodyPr/>
                    <a:lstStyle/>
                    <a:p>
                      <a:r>
                        <a:rPr lang="en-US" dirty="0"/>
                        <a:t>Male</a:t>
                      </a:r>
                    </a:p>
                  </a:txBody>
                  <a:tcPr/>
                </a:tc>
                <a:tc>
                  <a:txBody>
                    <a:bodyPr/>
                    <a:lstStyle/>
                    <a:p>
                      <a:r>
                        <a:rPr lang="en-US" dirty="0"/>
                        <a:t>F (%)</a:t>
                      </a:r>
                    </a:p>
                  </a:txBody>
                  <a:tcPr/>
                </a:tc>
                <a:tc>
                  <a:txBody>
                    <a:bodyPr/>
                    <a:lstStyle/>
                    <a:p>
                      <a:r>
                        <a:rPr lang="en-US" dirty="0"/>
                        <a:t>F(%)</a:t>
                      </a:r>
                    </a:p>
                  </a:txBody>
                  <a:tcPr/>
                </a:tc>
                <a:tc vMerge="1">
                  <a:txBody>
                    <a:bodyPr/>
                    <a:lstStyle/>
                    <a:p>
                      <a:endParaRPr lang="en-US"/>
                    </a:p>
                  </a:txBody>
                  <a:tcPr/>
                </a:tc>
                <a:extLst>
                  <a:ext uri="{0D108BD9-81ED-4DB2-BD59-A6C34878D82A}">
                    <a16:rowId xmlns:a16="http://schemas.microsoft.com/office/drawing/2014/main" val="3962208073"/>
                  </a:ext>
                </a:extLst>
              </a:tr>
              <a:tr h="370840">
                <a:tc>
                  <a:txBody>
                    <a:bodyPr/>
                    <a:lstStyle/>
                    <a:p>
                      <a:r>
                        <a:rPr lang="en-US" dirty="0"/>
                        <a:t>Female</a:t>
                      </a:r>
                    </a:p>
                  </a:txBody>
                  <a:tcPr/>
                </a:tc>
                <a:tc>
                  <a:txBody>
                    <a:bodyPr/>
                    <a:lstStyle/>
                    <a:p>
                      <a:r>
                        <a:rPr lang="en-US" dirty="0"/>
                        <a:t>F(%)</a:t>
                      </a:r>
                    </a:p>
                  </a:txBody>
                  <a:tcPr/>
                </a:tc>
                <a:tc>
                  <a:txBody>
                    <a:bodyPr/>
                    <a:lstStyle/>
                    <a:p>
                      <a:r>
                        <a:rPr lang="en-US" dirty="0"/>
                        <a:t>F(%)</a:t>
                      </a:r>
                    </a:p>
                  </a:txBody>
                  <a:tcPr/>
                </a:tc>
                <a:tc vMerge="1">
                  <a:txBody>
                    <a:bodyPr/>
                    <a:lstStyle/>
                    <a:p>
                      <a:endParaRPr lang="en-US" dirty="0"/>
                    </a:p>
                  </a:txBody>
                  <a:tcPr/>
                </a:tc>
                <a:extLst>
                  <a:ext uri="{0D108BD9-81ED-4DB2-BD59-A6C34878D82A}">
                    <a16:rowId xmlns:a16="http://schemas.microsoft.com/office/drawing/2014/main" val="4190493885"/>
                  </a:ext>
                </a:extLst>
              </a:tr>
            </a:tbl>
          </a:graphicData>
        </a:graphic>
      </p:graphicFrame>
      <p:sp>
        <p:nvSpPr>
          <p:cNvPr id="8" name="TextBox 7">
            <a:extLst>
              <a:ext uri="{FF2B5EF4-FFF2-40B4-BE49-F238E27FC236}">
                <a16:creationId xmlns:a16="http://schemas.microsoft.com/office/drawing/2014/main" id="{B29F7481-E302-A6B7-2E03-C8CFA126CCAB}"/>
              </a:ext>
            </a:extLst>
          </p:cNvPr>
          <p:cNvSpPr txBox="1"/>
          <p:nvPr/>
        </p:nvSpPr>
        <p:spPr>
          <a:xfrm>
            <a:off x="2038865" y="5980670"/>
            <a:ext cx="5278881" cy="923330"/>
          </a:xfrm>
          <a:prstGeom prst="rect">
            <a:avLst/>
          </a:prstGeom>
          <a:noFill/>
        </p:spPr>
        <p:txBody>
          <a:bodyPr wrap="none" rtlCol="0">
            <a:spAutoFit/>
          </a:bodyPr>
          <a:lstStyle/>
          <a:p>
            <a:r>
              <a:rPr lang="en-US" dirty="0"/>
              <a:t>Based on the p-value of the test, interpret the findings</a:t>
            </a:r>
          </a:p>
          <a:p>
            <a:endParaRPr lang="en-US" dirty="0"/>
          </a:p>
          <a:p>
            <a:pPr algn="ctr"/>
            <a:r>
              <a:rPr lang="en-US" i="1" dirty="0">
                <a:solidFill>
                  <a:schemeClr val="accent1"/>
                </a:solidFill>
              </a:rPr>
              <a:t>Follow the same process for question no b</a:t>
            </a:r>
          </a:p>
        </p:txBody>
      </p:sp>
    </p:spTree>
    <p:extLst>
      <p:ext uri="{BB962C8B-B14F-4D97-AF65-F5344CB8AC3E}">
        <p14:creationId xmlns:p14="http://schemas.microsoft.com/office/powerpoint/2010/main" val="142161331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2725</TotalTime>
  <Words>732</Words>
  <Application>Microsoft Macintosh PowerPoint</Application>
  <PresentationFormat>On-screen Show (4:3)</PresentationFormat>
  <Paragraphs>143</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Arial</vt:lpstr>
      <vt:lpstr>Calibri</vt:lpstr>
      <vt:lpstr>Lato</vt:lpstr>
      <vt:lpstr>Montserrat</vt:lpstr>
      <vt:lpstr>Montserrat Medium</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Brazier, Suzanne C</dc:creator>
  <cp:lastModifiedBy>Kabir, Russell</cp:lastModifiedBy>
  <cp:revision>89</cp:revision>
  <dcterms:created xsi:type="dcterms:W3CDTF">2019-05-01T15:27:08Z</dcterms:created>
  <dcterms:modified xsi:type="dcterms:W3CDTF">2024-01-19T08:59:26Z</dcterms:modified>
</cp:coreProperties>
</file>

<file path=docProps/thumbnail.jpeg>
</file>